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charts/chart3.xml" ContentType="application/vnd.openxmlformats-officedocument.drawingml.chart+xml"/>
  <Override PartName="/ppt/charts/chart4.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54"/>
  </p:notesMasterIdLst>
  <p:handoutMasterIdLst>
    <p:handoutMasterId r:id="rId55"/>
  </p:handoutMasterIdLst>
  <p:sldIdLst>
    <p:sldId id="303" r:id="rId2"/>
    <p:sldId id="708" r:id="rId3"/>
    <p:sldId id="709" r:id="rId4"/>
    <p:sldId id="710" r:id="rId5"/>
    <p:sldId id="711" r:id="rId6"/>
    <p:sldId id="802" r:id="rId7"/>
    <p:sldId id="803" r:id="rId8"/>
    <p:sldId id="804" r:id="rId9"/>
    <p:sldId id="805" r:id="rId10"/>
    <p:sldId id="806" r:id="rId11"/>
    <p:sldId id="718" r:id="rId12"/>
    <p:sldId id="719" r:id="rId13"/>
    <p:sldId id="720" r:id="rId14"/>
    <p:sldId id="721" r:id="rId15"/>
    <p:sldId id="724" r:id="rId16"/>
    <p:sldId id="723" r:id="rId17"/>
    <p:sldId id="783" r:id="rId18"/>
    <p:sldId id="785" r:id="rId19"/>
    <p:sldId id="786" r:id="rId20"/>
    <p:sldId id="787" r:id="rId21"/>
    <p:sldId id="789" r:id="rId22"/>
    <p:sldId id="784" r:id="rId23"/>
    <p:sldId id="733" r:id="rId24"/>
    <p:sldId id="257" r:id="rId25"/>
    <p:sldId id="765" r:id="rId26"/>
    <p:sldId id="766" r:id="rId27"/>
    <p:sldId id="791" r:id="rId28"/>
    <p:sldId id="759" r:id="rId29"/>
    <p:sldId id="788" r:id="rId30"/>
    <p:sldId id="767" r:id="rId31"/>
    <p:sldId id="769" r:id="rId32"/>
    <p:sldId id="773" r:id="rId33"/>
    <p:sldId id="790" r:id="rId34"/>
    <p:sldId id="732" r:id="rId35"/>
    <p:sldId id="739" r:id="rId36"/>
    <p:sldId id="740" r:id="rId37"/>
    <p:sldId id="798" r:id="rId38"/>
    <p:sldId id="799" r:id="rId39"/>
    <p:sldId id="811" r:id="rId40"/>
    <p:sldId id="742" r:id="rId41"/>
    <p:sldId id="743" r:id="rId42"/>
    <p:sldId id="744" r:id="rId43"/>
    <p:sldId id="812" r:id="rId44"/>
    <p:sldId id="815" r:id="rId45"/>
    <p:sldId id="814" r:id="rId46"/>
    <p:sldId id="745" r:id="rId47"/>
    <p:sldId id="746" r:id="rId48"/>
    <p:sldId id="807" r:id="rId49"/>
    <p:sldId id="810" r:id="rId50"/>
    <p:sldId id="747" r:id="rId51"/>
    <p:sldId id="748" r:id="rId52"/>
    <p:sldId id="749" r:id="rId53"/>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62A14D"/>
    <a:srgbClr val="000000"/>
    <a:srgbClr val="C6D254"/>
    <a:srgbClr val="B1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02" autoAdjust="0"/>
    <p:restoredTop sz="94625" autoAdjust="0"/>
  </p:normalViewPr>
  <p:slideViewPr>
    <p:cSldViewPr snapToGrid="0">
      <p:cViewPr varScale="1">
        <p:scale>
          <a:sx n="83" d="100"/>
          <a:sy n="83" d="100"/>
        </p:scale>
        <p:origin x="1613"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3826"/>
    </p:cViewPr>
  </p:sorterViewPr>
  <p:notesViewPr>
    <p:cSldViewPr snapToGrid="0">
      <p:cViewPr varScale="1">
        <p:scale>
          <a:sx n="54" d="100"/>
          <a:sy n="54" d="100"/>
        </p:scale>
        <p:origin x="2530" y="5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handoutMaster" Target="handoutMasters/handout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charts/_rels/chart1.xml.rels><?xml version="1.0" encoding="UTF-8" standalone="yes"?>
<Relationships xmlns="http://schemas.openxmlformats.org/package/2006/relationships"><Relationship Id="rId1" Type="http://schemas.openxmlformats.org/officeDocument/2006/relationships/oleObject" Target="file:///C:\Meetings\SAWG2\TSGS2_134_Sapporo\Report\OUTPUTS\STATS\SA2_STATS_DATA.xlsx" TargetMode="Externa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1" Type="http://schemas.openxmlformats.org/officeDocument/2006/relationships/oleObject" Target="file:///C:\Meetings\SAWG2\TSGS2_134_Sapporo\Report\OUTPUTS\STATS\SA2_STATS_DATA.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Meetings\SAWG2\TSGS2_134_Sapporo\Report\OUTPUTS\STATS\SA2_STATS_DATA.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SA WG2 meeting attendance</a:t>
            </a:r>
          </a:p>
        </c:rich>
      </c:tx>
      <c:layout>
        <c:manualLayout>
          <c:xMode val="edge"/>
          <c:yMode val="edge"/>
          <c:x val="0.29199999999999998"/>
          <c:y val="2.5974025974025976E-2"/>
        </c:manualLayout>
      </c:layout>
      <c:overlay val="0"/>
    </c:title>
    <c:autoTitleDeleted val="0"/>
    <c:plotArea>
      <c:layout/>
      <c:lineChart>
        <c:grouping val="standard"/>
        <c:varyColors val="0"/>
        <c:ser>
          <c:idx val="0"/>
          <c:order val="0"/>
          <c:tx>
            <c:strRef>
              <c:f>Attendance!$A$3</c:f>
              <c:strCache>
                <c:ptCount val="1"/>
                <c:pt idx="0">
                  <c:v>attended</c:v>
                </c:pt>
              </c:strCache>
            </c:strRef>
          </c:tx>
          <c:marker>
            <c:symbol val="none"/>
          </c:marker>
          <c:trendline>
            <c:name>5</c:name>
            <c:spPr>
              <a:ln w="28575">
                <a:solidFill>
                  <a:srgbClr val="FF0000"/>
                </a:solidFill>
              </a:ln>
            </c:spPr>
            <c:trendlineType val="poly"/>
            <c:order val="3"/>
            <c:dispRSqr val="0"/>
            <c:dispEq val="0"/>
          </c:trendline>
          <c:cat>
            <c:strRef>
              <c:f>Attendance!$B$2:$BC$2</c:f>
              <c:strCache>
                <c:ptCount val="54"/>
                <c:pt idx="0">
                  <c:v>88</c:v>
                </c:pt>
                <c:pt idx="1">
                  <c:v>89</c:v>
                </c:pt>
                <c:pt idx="2">
                  <c:v>90</c:v>
                </c:pt>
                <c:pt idx="3">
                  <c:v>91</c:v>
                </c:pt>
                <c:pt idx="4">
                  <c:v>92</c:v>
                </c:pt>
                <c:pt idx="5">
                  <c:v>93</c:v>
                </c:pt>
                <c:pt idx="6">
                  <c:v>94</c:v>
                </c:pt>
                <c:pt idx="7">
                  <c:v>95</c:v>
                </c:pt>
                <c:pt idx="8">
                  <c:v>96</c:v>
                </c:pt>
                <c:pt idx="9">
                  <c:v>97</c:v>
                </c:pt>
                <c:pt idx="10">
                  <c:v>98</c:v>
                </c:pt>
                <c:pt idx="11">
                  <c:v>99</c:v>
                </c:pt>
                <c:pt idx="12">
                  <c:v>100</c:v>
                </c:pt>
                <c:pt idx="13">
                  <c:v>101</c:v>
                </c:pt>
                <c:pt idx="14">
                  <c:v>102</c:v>
                </c:pt>
                <c:pt idx="15">
                  <c:v>103</c:v>
                </c:pt>
                <c:pt idx="16">
                  <c:v>104</c:v>
                </c:pt>
                <c:pt idx="17">
                  <c:v>105</c:v>
                </c:pt>
                <c:pt idx="18">
                  <c:v>106</c:v>
                </c:pt>
                <c:pt idx="19">
                  <c:v>107</c:v>
                </c:pt>
                <c:pt idx="20">
                  <c:v>108</c:v>
                </c:pt>
                <c:pt idx="21">
                  <c:v>109</c:v>
                </c:pt>
                <c:pt idx="22">
                  <c:v>110</c:v>
                </c:pt>
                <c:pt idx="23">
                  <c:v>111</c:v>
                </c:pt>
                <c:pt idx="24">
                  <c:v>112</c:v>
                </c:pt>
                <c:pt idx="25">
                  <c:v>113</c:v>
                </c:pt>
                <c:pt idx="26">
                  <c:v>113AH</c:v>
                </c:pt>
                <c:pt idx="27">
                  <c:v>114</c:v>
                </c:pt>
                <c:pt idx="28">
                  <c:v>115</c:v>
                </c:pt>
                <c:pt idx="29">
                  <c:v>116</c:v>
                </c:pt>
                <c:pt idx="30">
                  <c:v>116bis</c:v>
                </c:pt>
                <c:pt idx="31">
                  <c:v>117</c:v>
                </c:pt>
                <c:pt idx="32">
                  <c:v>118</c:v>
                </c:pt>
                <c:pt idx="33">
                  <c:v>118bis</c:v>
                </c:pt>
                <c:pt idx="34">
                  <c:v>119</c:v>
                </c:pt>
                <c:pt idx="35">
                  <c:v>120</c:v>
                </c:pt>
                <c:pt idx="36">
                  <c:v>121</c:v>
                </c:pt>
                <c:pt idx="37">
                  <c:v>122</c:v>
                </c:pt>
                <c:pt idx="38">
                  <c:v>122bis</c:v>
                </c:pt>
                <c:pt idx="39">
                  <c:v>123</c:v>
                </c:pt>
                <c:pt idx="40">
                  <c:v>124</c:v>
                </c:pt>
                <c:pt idx="41">
                  <c:v>125</c:v>
                </c:pt>
                <c:pt idx="42">
                  <c:v>126</c:v>
                </c:pt>
                <c:pt idx="43">
                  <c:v>127</c:v>
                </c:pt>
                <c:pt idx="44">
                  <c:v>127bis</c:v>
                </c:pt>
                <c:pt idx="45">
                  <c:v>128</c:v>
                </c:pt>
                <c:pt idx="46">
                  <c:v>128bis</c:v>
                </c:pt>
                <c:pt idx="47">
                  <c:v>129</c:v>
                </c:pt>
                <c:pt idx="48">
                  <c:v>129bis</c:v>
                </c:pt>
                <c:pt idx="49">
                  <c:v>130</c:v>
                </c:pt>
                <c:pt idx="50">
                  <c:v>131</c:v>
                </c:pt>
                <c:pt idx="51">
                  <c:v>132</c:v>
                </c:pt>
                <c:pt idx="52">
                  <c:v>133</c:v>
                </c:pt>
                <c:pt idx="53">
                  <c:v>134</c:v>
                </c:pt>
              </c:strCache>
            </c:strRef>
          </c:cat>
          <c:val>
            <c:numRef>
              <c:f>Attendance!$B$3:$BC$3</c:f>
              <c:numCache>
                <c:formatCode>General</c:formatCode>
                <c:ptCount val="54"/>
                <c:pt idx="0">
                  <c:v>157</c:v>
                </c:pt>
                <c:pt idx="1">
                  <c:v>139</c:v>
                </c:pt>
                <c:pt idx="2">
                  <c:v>133</c:v>
                </c:pt>
                <c:pt idx="3">
                  <c:v>162</c:v>
                </c:pt>
                <c:pt idx="4">
                  <c:v>135</c:v>
                </c:pt>
                <c:pt idx="5">
                  <c:v>142</c:v>
                </c:pt>
                <c:pt idx="6">
                  <c:v>139</c:v>
                </c:pt>
                <c:pt idx="7">
                  <c:v>173</c:v>
                </c:pt>
                <c:pt idx="8">
                  <c:v>181</c:v>
                </c:pt>
                <c:pt idx="9">
                  <c:v>165</c:v>
                </c:pt>
                <c:pt idx="10">
                  <c:v>158</c:v>
                </c:pt>
                <c:pt idx="11">
                  <c:v>153</c:v>
                </c:pt>
                <c:pt idx="12">
                  <c:v>189</c:v>
                </c:pt>
                <c:pt idx="13">
                  <c:v>146</c:v>
                </c:pt>
                <c:pt idx="14">
                  <c:v>133</c:v>
                </c:pt>
                <c:pt idx="15">
                  <c:v>145</c:v>
                </c:pt>
                <c:pt idx="16">
                  <c:v>142</c:v>
                </c:pt>
                <c:pt idx="17">
                  <c:v>144</c:v>
                </c:pt>
                <c:pt idx="18">
                  <c:v>195</c:v>
                </c:pt>
                <c:pt idx="19">
                  <c:v>159</c:v>
                </c:pt>
                <c:pt idx="20">
                  <c:v>175</c:v>
                </c:pt>
                <c:pt idx="21">
                  <c:v>182</c:v>
                </c:pt>
                <c:pt idx="22">
                  <c:v>113</c:v>
                </c:pt>
                <c:pt idx="23">
                  <c:v>137</c:v>
                </c:pt>
                <c:pt idx="24">
                  <c:v>200</c:v>
                </c:pt>
                <c:pt idx="25">
                  <c:v>137</c:v>
                </c:pt>
                <c:pt idx="26">
                  <c:v>107</c:v>
                </c:pt>
                <c:pt idx="27">
                  <c:v>157</c:v>
                </c:pt>
                <c:pt idx="28">
                  <c:v>168</c:v>
                </c:pt>
                <c:pt idx="29">
                  <c:v>169</c:v>
                </c:pt>
                <c:pt idx="30">
                  <c:v>143</c:v>
                </c:pt>
                <c:pt idx="31">
                  <c:v>157</c:v>
                </c:pt>
                <c:pt idx="32">
                  <c:v>233</c:v>
                </c:pt>
                <c:pt idx="33">
                  <c:v>182</c:v>
                </c:pt>
                <c:pt idx="34">
                  <c:v>175</c:v>
                </c:pt>
                <c:pt idx="35">
                  <c:v>191</c:v>
                </c:pt>
                <c:pt idx="36">
                  <c:v>188</c:v>
                </c:pt>
                <c:pt idx="37">
                  <c:v>156</c:v>
                </c:pt>
                <c:pt idx="38">
                  <c:v>154</c:v>
                </c:pt>
                <c:pt idx="39">
                  <c:v>156</c:v>
                </c:pt>
                <c:pt idx="40">
                  <c:v>222</c:v>
                </c:pt>
                <c:pt idx="41">
                  <c:v>196</c:v>
                </c:pt>
                <c:pt idx="42">
                  <c:v>174</c:v>
                </c:pt>
                <c:pt idx="43">
                  <c:v>149</c:v>
                </c:pt>
                <c:pt idx="44">
                  <c:v>140</c:v>
                </c:pt>
                <c:pt idx="45">
                  <c:v>152</c:v>
                </c:pt>
                <c:pt idx="46">
                  <c:v>149</c:v>
                </c:pt>
                <c:pt idx="47">
                  <c:v>165</c:v>
                </c:pt>
                <c:pt idx="48">
                  <c:v>191</c:v>
                </c:pt>
                <c:pt idx="49">
                  <c:v>153</c:v>
                </c:pt>
                <c:pt idx="50">
                  <c:v>178</c:v>
                </c:pt>
                <c:pt idx="51">
                  <c:v>279</c:v>
                </c:pt>
                <c:pt idx="52">
                  <c:v>280</c:v>
                </c:pt>
                <c:pt idx="53">
                  <c:v>229</c:v>
                </c:pt>
              </c:numCache>
            </c:numRef>
          </c:val>
          <c:smooth val="0"/>
          <c:extLst>
            <c:ext xmlns:c16="http://schemas.microsoft.com/office/drawing/2014/chart" uri="{C3380CC4-5D6E-409C-BE32-E72D297353CC}">
              <c16:uniqueId val="{00000001-C7E4-4358-BDB2-27745EFADFDB}"/>
            </c:ext>
          </c:extLst>
        </c:ser>
        <c:dLbls>
          <c:showLegendKey val="0"/>
          <c:showVal val="0"/>
          <c:showCatName val="0"/>
          <c:showSerName val="0"/>
          <c:showPercent val="0"/>
          <c:showBubbleSize val="0"/>
        </c:dLbls>
        <c:smooth val="0"/>
        <c:axId val="201066736"/>
        <c:axId val="201067296"/>
      </c:lineChart>
      <c:catAx>
        <c:axId val="201066736"/>
        <c:scaling>
          <c:orientation val="minMax"/>
        </c:scaling>
        <c:delete val="0"/>
        <c:axPos val="b"/>
        <c:numFmt formatCode="General" sourceLinked="1"/>
        <c:majorTickMark val="out"/>
        <c:minorTickMark val="none"/>
        <c:tickLblPos val="nextTo"/>
        <c:spPr>
          <a:ln/>
        </c:spPr>
        <c:crossAx val="201067296"/>
        <c:crosses val="autoZero"/>
        <c:auto val="1"/>
        <c:lblAlgn val="ctr"/>
        <c:lblOffset val="100"/>
        <c:tickLblSkip val="1"/>
        <c:tickMarkSkip val="1"/>
        <c:noMultiLvlLbl val="0"/>
      </c:catAx>
      <c:valAx>
        <c:axId val="201067296"/>
        <c:scaling>
          <c:orientation val="minMax"/>
        </c:scaling>
        <c:delete val="0"/>
        <c:axPos val="l"/>
        <c:majorGridlines/>
        <c:numFmt formatCode="General" sourceLinked="1"/>
        <c:majorTickMark val="out"/>
        <c:minorTickMark val="none"/>
        <c:tickLblPos val="nextTo"/>
        <c:crossAx val="201066736"/>
        <c:crosses val="autoZero"/>
        <c:crossBetween val="midCat"/>
      </c:valAx>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stacked"/>
        <c:varyColors val="0"/>
        <c:ser>
          <c:idx val="0"/>
          <c:order val="0"/>
          <c:tx>
            <c:strRef>
              <c:f>'C:\Meetings\SAWG2\TSGS2_134_Sapporo\Report\OUTPUTS\STATS\[Maint-vs-non-maint-pre-sa84.xlsx]Sheet1'!$BJ$15</c:f>
              <c:strCache>
                <c:ptCount val="1"/>
                <c:pt idx="0">
                  <c:v>maintenance</c:v>
                </c:pt>
              </c:strCache>
            </c:strRef>
          </c:tx>
          <c:spPr>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chemeClr>
              </a:solidFill>
              <a:round/>
            </a:ln>
            <a:effectLst>
              <a:outerShdw blurRad="40000" dist="20000" dir="5400000" rotWithShape="0">
                <a:srgbClr val="000000">
                  <a:alpha val="38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50000"/>
                        <a:lumOff val="50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[1]Sheet1!$BW$5:$CQ$5</c:f>
              <c:strCache>
                <c:ptCount val="20"/>
                <c:pt idx="0">
                  <c:v>#118bis
Jan</c:v>
                </c:pt>
                <c:pt idx="1">
                  <c:v>#119
Feb</c:v>
                </c:pt>
                <c:pt idx="2">
                  <c:v>#121
May</c:v>
                </c:pt>
                <c:pt idx="3">
                  <c:v>#122
Jun</c:v>
                </c:pt>
                <c:pt idx="4">
                  <c:v>#122bis
Aug</c:v>
                </c:pt>
                <c:pt idx="5">
                  <c:v>#123
Oct</c:v>
                </c:pt>
                <c:pt idx="6">
                  <c:v>#124
Nov</c:v>
                </c:pt>
                <c:pt idx="7">
                  <c:v>#125
Jan</c:v>
                </c:pt>
                <c:pt idx="8">
                  <c:v>#126
Feb</c:v>
                </c:pt>
                <c:pt idx="9">
                  <c:v>#127
Apr</c:v>
                </c:pt>
                <c:pt idx="10">
                  <c:v>#127bis
May</c:v>
                </c:pt>
                <c:pt idx="11">
                  <c:v>#128
Jul</c:v>
                </c:pt>
                <c:pt idx="12">
                  <c:v>#128bis
Aug</c:v>
                </c:pt>
                <c:pt idx="13">
                  <c:v>#129
Oct</c:v>
                </c:pt>
                <c:pt idx="14">
                  <c:v>#129bis
Nov</c:v>
                </c:pt>
                <c:pt idx="15">
                  <c:v>#130
Jan</c:v>
                </c:pt>
                <c:pt idx="16">
                  <c:v>#131
Feb</c:v>
                </c:pt>
                <c:pt idx="17">
                  <c:v>#132
Apr</c:v>
                </c:pt>
                <c:pt idx="18">
                  <c:v>#133
May</c:v>
                </c:pt>
                <c:pt idx="19">
                  <c:v>#134
Jun</c:v>
                </c:pt>
              </c:strCache>
              <c:extLst/>
            </c:strRef>
          </c:cat>
          <c:val>
            <c:numRef>
              <c:f>[1]Sheet1!$BW$15:$CQ$15</c:f>
              <c:numCache>
                <c:formatCode>General</c:formatCode>
                <c:ptCount val="20"/>
                <c:pt idx="0">
                  <c:v>5</c:v>
                </c:pt>
                <c:pt idx="1">
                  <c:v>6</c:v>
                </c:pt>
                <c:pt idx="2">
                  <c:v>6.5</c:v>
                </c:pt>
                <c:pt idx="3">
                  <c:v>6</c:v>
                </c:pt>
                <c:pt idx="4">
                  <c:v>3.4</c:v>
                </c:pt>
                <c:pt idx="5">
                  <c:v>5</c:v>
                </c:pt>
                <c:pt idx="6">
                  <c:v>3</c:v>
                </c:pt>
                <c:pt idx="7">
                  <c:v>4.5</c:v>
                </c:pt>
                <c:pt idx="8">
                  <c:v>3.8</c:v>
                </c:pt>
                <c:pt idx="9">
                  <c:v>4</c:v>
                </c:pt>
                <c:pt idx="10">
                  <c:v>4</c:v>
                </c:pt>
                <c:pt idx="11">
                  <c:v>1.5</c:v>
                </c:pt>
                <c:pt idx="12">
                  <c:v>1.2</c:v>
                </c:pt>
                <c:pt idx="13">
                  <c:v>3</c:v>
                </c:pt>
                <c:pt idx="14">
                  <c:v>1.5</c:v>
                </c:pt>
                <c:pt idx="15">
                  <c:v>0.9</c:v>
                </c:pt>
                <c:pt idx="16">
                  <c:v>0.9</c:v>
                </c:pt>
                <c:pt idx="17">
                  <c:v>2</c:v>
                </c:pt>
                <c:pt idx="18">
                  <c:v>0.9</c:v>
                </c:pt>
                <c:pt idx="19">
                  <c:v>3.5</c:v>
                </c:pt>
              </c:numCache>
              <c:extLst/>
            </c:numRef>
          </c:val>
          <c:extLst>
            <c:ext xmlns:c16="http://schemas.microsoft.com/office/drawing/2014/chart" uri="{C3380CC4-5D6E-409C-BE32-E72D297353CC}">
              <c16:uniqueId val="{00000000-8B3D-4AD5-82E1-57391BFD55CF}"/>
            </c:ext>
          </c:extLst>
        </c:ser>
        <c:ser>
          <c:idx val="2"/>
          <c:order val="1"/>
          <c:tx>
            <c:strRef>
              <c:f>'C:\Meetings\SAWG2\TSGS2_134_Sapporo\Report\OUTPUTS\STATS\[Maint-vs-non-maint-pre-sa84.xlsx]Sheet1'!$BJ$16</c:f>
              <c:strCache>
                <c:ptCount val="1"/>
                <c:pt idx="0">
                  <c:v>Rel-15 5GS / maintenance</c:v>
                </c:pt>
              </c:strCache>
            </c:strRef>
          </c:tx>
          <c:spPr>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chemeClr>
              </a:solidFill>
              <a:round/>
            </a:ln>
            <a:effectLst>
              <a:outerShdw blurRad="40000" dist="20000" dir="5400000" rotWithShape="0">
                <a:srgbClr val="000000">
                  <a:alpha val="38000"/>
                </a:srgbClr>
              </a:outerShdw>
            </a:effectLst>
          </c:spPr>
          <c:invertIfNegative val="0"/>
          <c:dPt>
            <c:idx val="7"/>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2-8B3D-4AD5-82E1-57391BFD55CF}"/>
              </c:ext>
            </c:extLst>
          </c:dPt>
          <c:dPt>
            <c:idx val="8"/>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4-8B3D-4AD5-82E1-57391BFD55CF}"/>
              </c:ext>
            </c:extLst>
          </c:dPt>
          <c:dPt>
            <c:idx val="9"/>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6-8B3D-4AD5-82E1-57391BFD55CF}"/>
              </c:ext>
            </c:extLst>
          </c:dPt>
          <c:dPt>
            <c:idx val="10"/>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8-8B3D-4AD5-82E1-57391BFD55CF}"/>
              </c:ext>
            </c:extLst>
          </c:dPt>
          <c:dPt>
            <c:idx val="11"/>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A-8B3D-4AD5-82E1-57391BFD55CF}"/>
              </c:ext>
            </c:extLst>
          </c:dPt>
          <c:dPt>
            <c:idx val="12"/>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C-8B3D-4AD5-82E1-57391BFD55CF}"/>
              </c:ext>
            </c:extLst>
          </c:dPt>
          <c:dPt>
            <c:idx val="13"/>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E-8B3D-4AD5-82E1-57391BFD55CF}"/>
              </c:ext>
            </c:extLst>
          </c:dPt>
          <c:dPt>
            <c:idx val="14"/>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10-8B3D-4AD5-82E1-57391BFD55CF}"/>
              </c:ext>
            </c:extLst>
          </c:dPt>
          <c:dPt>
            <c:idx val="15"/>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12-8B3D-4AD5-82E1-57391BFD55CF}"/>
              </c:ext>
            </c:extLst>
          </c:dPt>
          <c:dPt>
            <c:idx val="16"/>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14-8B3D-4AD5-82E1-57391BFD55CF}"/>
              </c:ext>
            </c:extLst>
          </c:dPt>
          <c:dPt>
            <c:idx val="17"/>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16-8B3D-4AD5-82E1-57391BFD55CF}"/>
              </c:ext>
            </c:extLst>
          </c:dPt>
          <c:dPt>
            <c:idx val="18"/>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18-8B3D-4AD5-82E1-57391BFD55CF}"/>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50000"/>
                        <a:lumOff val="50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[1]Sheet1!$BW$5:$CQ$5</c:f>
              <c:strCache>
                <c:ptCount val="20"/>
                <c:pt idx="0">
                  <c:v>#118bis
Jan</c:v>
                </c:pt>
                <c:pt idx="1">
                  <c:v>#119
Feb</c:v>
                </c:pt>
                <c:pt idx="2">
                  <c:v>#121
May</c:v>
                </c:pt>
                <c:pt idx="3">
                  <c:v>#122
Jun</c:v>
                </c:pt>
                <c:pt idx="4">
                  <c:v>#122bis
Aug</c:v>
                </c:pt>
                <c:pt idx="5">
                  <c:v>#123
Oct</c:v>
                </c:pt>
                <c:pt idx="6">
                  <c:v>#124
Nov</c:v>
                </c:pt>
                <c:pt idx="7">
                  <c:v>#125
Jan</c:v>
                </c:pt>
                <c:pt idx="8">
                  <c:v>#126
Feb</c:v>
                </c:pt>
                <c:pt idx="9">
                  <c:v>#127
Apr</c:v>
                </c:pt>
                <c:pt idx="10">
                  <c:v>#127bis
May</c:v>
                </c:pt>
                <c:pt idx="11">
                  <c:v>#128
Jul</c:v>
                </c:pt>
                <c:pt idx="12">
                  <c:v>#128bis
Aug</c:v>
                </c:pt>
                <c:pt idx="13">
                  <c:v>#129
Oct</c:v>
                </c:pt>
                <c:pt idx="14">
                  <c:v>#129bis
Nov</c:v>
                </c:pt>
                <c:pt idx="15">
                  <c:v>#130
Jan</c:v>
                </c:pt>
                <c:pt idx="16">
                  <c:v>#131
Feb</c:v>
                </c:pt>
                <c:pt idx="17">
                  <c:v>#132
Apr</c:v>
                </c:pt>
                <c:pt idx="18">
                  <c:v>#133
May</c:v>
                </c:pt>
                <c:pt idx="19">
                  <c:v>#134
Jun</c:v>
                </c:pt>
              </c:strCache>
              <c:extLst/>
            </c:strRef>
          </c:cat>
          <c:val>
            <c:numRef>
              <c:f>[1]Sheet1!$BW$16:$CQ$16</c:f>
              <c:numCache>
                <c:formatCode>General</c:formatCode>
                <c:ptCount val="20"/>
                <c:pt idx="0">
                  <c:v>18</c:v>
                </c:pt>
                <c:pt idx="1">
                  <c:v>23</c:v>
                </c:pt>
                <c:pt idx="2">
                  <c:v>27</c:v>
                </c:pt>
                <c:pt idx="3">
                  <c:v>31</c:v>
                </c:pt>
                <c:pt idx="4">
                  <c:v>32.5</c:v>
                </c:pt>
                <c:pt idx="5">
                  <c:v>36</c:v>
                </c:pt>
                <c:pt idx="6">
                  <c:v>37</c:v>
                </c:pt>
                <c:pt idx="7">
                  <c:v>24</c:v>
                </c:pt>
                <c:pt idx="8">
                  <c:v>25</c:v>
                </c:pt>
                <c:pt idx="9">
                  <c:v>19</c:v>
                </c:pt>
                <c:pt idx="10">
                  <c:v>19</c:v>
                </c:pt>
                <c:pt idx="11">
                  <c:v>15</c:v>
                </c:pt>
                <c:pt idx="12">
                  <c:v>15</c:v>
                </c:pt>
                <c:pt idx="13">
                  <c:v>13.7</c:v>
                </c:pt>
                <c:pt idx="14">
                  <c:v>11.5</c:v>
                </c:pt>
                <c:pt idx="15">
                  <c:v>9</c:v>
                </c:pt>
                <c:pt idx="16">
                  <c:v>9.3000000000000007</c:v>
                </c:pt>
                <c:pt idx="17">
                  <c:v>8.1999999999999993</c:v>
                </c:pt>
                <c:pt idx="18">
                  <c:v>7.2</c:v>
                </c:pt>
                <c:pt idx="19">
                  <c:v>6</c:v>
                </c:pt>
              </c:numCache>
              <c:extLst/>
            </c:numRef>
          </c:val>
          <c:extLst>
            <c:ext xmlns:c16="http://schemas.microsoft.com/office/drawing/2014/chart" uri="{C3380CC4-5D6E-409C-BE32-E72D297353CC}">
              <c16:uniqueId val="{00000019-8B3D-4AD5-82E1-57391BFD55CF}"/>
            </c:ext>
          </c:extLst>
        </c:ser>
        <c:ser>
          <c:idx val="3"/>
          <c:order val="2"/>
          <c:tx>
            <c:strRef>
              <c:f>'C:\Meetings\SAWG2\TSGS2_134_Sapporo\Report\OUTPUTS\STATS\[Maint-vs-non-maint-pre-sa84.xlsx]Sheet1'!$BJ$13</c:f>
              <c:strCache>
                <c:ptCount val="1"/>
                <c:pt idx="0">
                  <c:v>Rel-15 other</c:v>
                </c:pt>
              </c:strCache>
            </c:strRef>
          </c:tx>
          <c:spPr>
            <a:gradFill rotWithShape="1">
              <a:gsLst>
                <a:gs pos="0">
                  <a:schemeClr val="accent4">
                    <a:tint val="50000"/>
                    <a:satMod val="300000"/>
                  </a:schemeClr>
                </a:gs>
                <a:gs pos="35000">
                  <a:schemeClr val="accent4">
                    <a:tint val="37000"/>
                    <a:satMod val="300000"/>
                  </a:schemeClr>
                </a:gs>
                <a:gs pos="100000">
                  <a:schemeClr val="accent4">
                    <a:tint val="15000"/>
                    <a:satMod val="350000"/>
                  </a:schemeClr>
                </a:gs>
              </a:gsLst>
              <a:lin ang="16200000" scaled="1"/>
            </a:gradFill>
            <a:ln w="9525" cap="flat" cmpd="sng" algn="ctr">
              <a:solidFill>
                <a:schemeClr val="accent4">
                  <a:shade val="95000"/>
                </a:schemeClr>
              </a:solidFill>
              <a:round/>
            </a:ln>
            <a:effectLst>
              <a:outerShdw blurRad="40000" dist="20000" dir="5400000" rotWithShape="0">
                <a:srgbClr val="000000">
                  <a:alpha val="38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50000"/>
                        <a:lumOff val="50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[1]Sheet1!$BW$5:$CQ$5</c:f>
              <c:strCache>
                <c:ptCount val="20"/>
                <c:pt idx="0">
                  <c:v>#118bis
Jan</c:v>
                </c:pt>
                <c:pt idx="1">
                  <c:v>#119
Feb</c:v>
                </c:pt>
                <c:pt idx="2">
                  <c:v>#121
May</c:v>
                </c:pt>
                <c:pt idx="3">
                  <c:v>#122
Jun</c:v>
                </c:pt>
                <c:pt idx="4">
                  <c:v>#122bis
Aug</c:v>
                </c:pt>
                <c:pt idx="5">
                  <c:v>#123
Oct</c:v>
                </c:pt>
                <c:pt idx="6">
                  <c:v>#124
Nov</c:v>
                </c:pt>
                <c:pt idx="7">
                  <c:v>#125
Jan</c:v>
                </c:pt>
                <c:pt idx="8">
                  <c:v>#126
Feb</c:v>
                </c:pt>
                <c:pt idx="9">
                  <c:v>#127
Apr</c:v>
                </c:pt>
                <c:pt idx="10">
                  <c:v>#127bis
May</c:v>
                </c:pt>
                <c:pt idx="11">
                  <c:v>#128
Jul</c:v>
                </c:pt>
                <c:pt idx="12">
                  <c:v>#128bis
Aug</c:v>
                </c:pt>
                <c:pt idx="13">
                  <c:v>#129
Oct</c:v>
                </c:pt>
                <c:pt idx="14">
                  <c:v>#129bis
Nov</c:v>
                </c:pt>
                <c:pt idx="15">
                  <c:v>#130
Jan</c:v>
                </c:pt>
                <c:pt idx="16">
                  <c:v>#131
Feb</c:v>
                </c:pt>
                <c:pt idx="17">
                  <c:v>#132
Apr</c:v>
                </c:pt>
                <c:pt idx="18">
                  <c:v>#133
May</c:v>
                </c:pt>
                <c:pt idx="19">
                  <c:v>#134
Jun</c:v>
                </c:pt>
              </c:strCache>
              <c:extLst/>
            </c:strRef>
          </c:cat>
          <c:val>
            <c:numRef>
              <c:f>[1]Sheet1!$BW$13:$CF$13</c:f>
              <c:numCache>
                <c:formatCode>General</c:formatCode>
                <c:ptCount val="9"/>
                <c:pt idx="0">
                  <c:v>2.5</c:v>
                </c:pt>
                <c:pt idx="1">
                  <c:v>8.5</c:v>
                </c:pt>
                <c:pt idx="2">
                  <c:v>11.5</c:v>
                </c:pt>
                <c:pt idx="3">
                  <c:v>8.3000000000000007</c:v>
                </c:pt>
                <c:pt idx="4">
                  <c:v>6.3</c:v>
                </c:pt>
                <c:pt idx="5">
                  <c:v>4</c:v>
                </c:pt>
                <c:pt idx="6">
                  <c:v>3</c:v>
                </c:pt>
              </c:numCache>
              <c:extLst/>
            </c:numRef>
          </c:val>
          <c:extLst>
            <c:ext xmlns:c16="http://schemas.microsoft.com/office/drawing/2014/chart" uri="{C3380CC4-5D6E-409C-BE32-E72D297353CC}">
              <c16:uniqueId val="{0000001A-8B3D-4AD5-82E1-57391BFD55CF}"/>
            </c:ext>
          </c:extLst>
        </c:ser>
        <c:ser>
          <c:idx val="5"/>
          <c:order val="3"/>
          <c:tx>
            <c:strRef>
              <c:f>'C:\Meetings\SAWG2\TSGS2_134_Sapporo\Report\OUTPUTS\STATS\[Maint-vs-non-maint-pre-sa84.xlsx]Sheet1'!$BJ$17</c:f>
              <c:strCache>
                <c:ptCount val="1"/>
                <c:pt idx="0">
                  <c:v>Rel-16 work</c:v>
                </c:pt>
              </c:strCache>
            </c:strRef>
          </c:tx>
          <c:spPr>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ln w="9525" cap="flat" cmpd="sng" algn="ctr">
              <a:solidFill>
                <a:schemeClr val="accent6">
                  <a:shade val="95000"/>
                </a:schemeClr>
              </a:solidFill>
              <a:round/>
            </a:ln>
            <a:effectLst>
              <a:outerShdw blurRad="40000" dist="20000" dir="5400000" rotWithShape="0">
                <a:srgbClr val="000000">
                  <a:alpha val="38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50000"/>
                        <a:lumOff val="50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[1]Sheet1!$BW$5:$CQ$5</c:f>
              <c:strCache>
                <c:ptCount val="20"/>
                <c:pt idx="0">
                  <c:v>#118bis
Jan</c:v>
                </c:pt>
                <c:pt idx="1">
                  <c:v>#119
Feb</c:v>
                </c:pt>
                <c:pt idx="2">
                  <c:v>#121
May</c:v>
                </c:pt>
                <c:pt idx="3">
                  <c:v>#122
Jun</c:v>
                </c:pt>
                <c:pt idx="4">
                  <c:v>#122bis
Aug</c:v>
                </c:pt>
                <c:pt idx="5">
                  <c:v>#123
Oct</c:v>
                </c:pt>
                <c:pt idx="6">
                  <c:v>#124
Nov</c:v>
                </c:pt>
                <c:pt idx="7">
                  <c:v>#125
Jan</c:v>
                </c:pt>
                <c:pt idx="8">
                  <c:v>#126
Feb</c:v>
                </c:pt>
                <c:pt idx="9">
                  <c:v>#127
Apr</c:v>
                </c:pt>
                <c:pt idx="10">
                  <c:v>#127bis
May</c:v>
                </c:pt>
                <c:pt idx="11">
                  <c:v>#128
Jul</c:v>
                </c:pt>
                <c:pt idx="12">
                  <c:v>#128bis
Aug</c:v>
                </c:pt>
                <c:pt idx="13">
                  <c:v>#129
Oct</c:v>
                </c:pt>
                <c:pt idx="14">
                  <c:v>#129bis
Nov</c:v>
                </c:pt>
                <c:pt idx="15">
                  <c:v>#130
Jan</c:v>
                </c:pt>
                <c:pt idx="16">
                  <c:v>#131
Feb</c:v>
                </c:pt>
                <c:pt idx="17">
                  <c:v>#132
Apr</c:v>
                </c:pt>
                <c:pt idx="18">
                  <c:v>#133
May</c:v>
                </c:pt>
                <c:pt idx="19">
                  <c:v>#134
Jun</c:v>
                </c:pt>
              </c:strCache>
              <c:extLst/>
            </c:strRef>
          </c:cat>
          <c:val>
            <c:numRef>
              <c:f>[1]Sheet1!$BW$17:$CQ$17</c:f>
              <c:numCache>
                <c:formatCode>General</c:formatCode>
                <c:ptCount val="20"/>
                <c:pt idx="4">
                  <c:v>3.7</c:v>
                </c:pt>
                <c:pt idx="7">
                  <c:v>13.5</c:v>
                </c:pt>
                <c:pt idx="8">
                  <c:v>12</c:v>
                </c:pt>
                <c:pt idx="9">
                  <c:v>19.5</c:v>
                </c:pt>
                <c:pt idx="10">
                  <c:v>20</c:v>
                </c:pt>
                <c:pt idx="11">
                  <c:v>26.4</c:v>
                </c:pt>
                <c:pt idx="12">
                  <c:v>28.6</c:v>
                </c:pt>
                <c:pt idx="13">
                  <c:v>31.2</c:v>
                </c:pt>
                <c:pt idx="14">
                  <c:v>34.9</c:v>
                </c:pt>
                <c:pt idx="15">
                  <c:v>34.9</c:v>
                </c:pt>
                <c:pt idx="16">
                  <c:v>34.4</c:v>
                </c:pt>
                <c:pt idx="17">
                  <c:v>35.299999999999997</c:v>
                </c:pt>
                <c:pt idx="18">
                  <c:v>37.700000000000003</c:v>
                </c:pt>
                <c:pt idx="19">
                  <c:v>33</c:v>
                </c:pt>
              </c:numCache>
              <c:extLst/>
            </c:numRef>
          </c:val>
          <c:extLst>
            <c:ext xmlns:c16="http://schemas.microsoft.com/office/drawing/2014/chart" uri="{C3380CC4-5D6E-409C-BE32-E72D297353CC}">
              <c16:uniqueId val="{0000001B-8B3D-4AD5-82E1-57391BFD55CF}"/>
            </c:ext>
          </c:extLst>
        </c:ser>
        <c:ser>
          <c:idx val="1"/>
          <c:order val="4"/>
          <c:tx>
            <c:strRef>
              <c:f>'C:\Meetings\SAWG2\TSGS2_134_Sapporo\Report\OUTPUTS\STATS\[Maint-vs-non-maint-pre-sa84.xlsx]Sheet1'!$BJ$14</c:f>
              <c:strCache>
                <c:ptCount val="1"/>
                <c:pt idx="0">
                  <c:v>Rel-15 exceptions</c:v>
                </c:pt>
              </c:strCache>
            </c:strRef>
          </c:tx>
          <c:spPr>
            <a:gradFill rotWithShape="1">
              <a:gsLst>
                <a:gs pos="0">
                  <a:schemeClr val="accent2">
                    <a:tint val="50000"/>
                    <a:satMod val="300000"/>
                  </a:schemeClr>
                </a:gs>
                <a:gs pos="35000">
                  <a:schemeClr val="accent2">
                    <a:tint val="37000"/>
                    <a:satMod val="300000"/>
                  </a:schemeClr>
                </a:gs>
                <a:gs pos="100000">
                  <a:schemeClr val="accent2">
                    <a:tint val="15000"/>
                    <a:satMod val="350000"/>
                  </a:schemeClr>
                </a:gs>
              </a:gsLst>
              <a:lin ang="16200000" scaled="1"/>
            </a:gradFill>
            <a:ln w="9525" cap="flat" cmpd="sng" algn="ctr">
              <a:solidFill>
                <a:schemeClr val="accent2">
                  <a:shade val="95000"/>
                </a:schemeClr>
              </a:solidFill>
              <a:round/>
            </a:ln>
            <a:effectLst>
              <a:outerShdw blurRad="40000" dist="20000" dir="5400000" rotWithShape="0">
                <a:srgbClr val="000000">
                  <a:alpha val="38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50000"/>
                        <a:lumOff val="50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[1]Sheet1!$BW$5:$CQ$5</c:f>
              <c:strCache>
                <c:ptCount val="20"/>
                <c:pt idx="0">
                  <c:v>#118bis
Jan</c:v>
                </c:pt>
                <c:pt idx="1">
                  <c:v>#119
Feb</c:v>
                </c:pt>
                <c:pt idx="2">
                  <c:v>#121
May</c:v>
                </c:pt>
                <c:pt idx="3">
                  <c:v>#122
Jun</c:v>
                </c:pt>
                <c:pt idx="4">
                  <c:v>#122bis
Aug</c:v>
                </c:pt>
                <c:pt idx="5">
                  <c:v>#123
Oct</c:v>
                </c:pt>
                <c:pt idx="6">
                  <c:v>#124
Nov</c:v>
                </c:pt>
                <c:pt idx="7">
                  <c:v>#125
Jan</c:v>
                </c:pt>
                <c:pt idx="8">
                  <c:v>#126
Feb</c:v>
                </c:pt>
                <c:pt idx="9">
                  <c:v>#127
Apr</c:v>
                </c:pt>
                <c:pt idx="10">
                  <c:v>#127bis
May</c:v>
                </c:pt>
                <c:pt idx="11">
                  <c:v>#128
Jul</c:v>
                </c:pt>
                <c:pt idx="12">
                  <c:v>#128bis
Aug</c:v>
                </c:pt>
                <c:pt idx="13">
                  <c:v>#129
Oct</c:v>
                </c:pt>
                <c:pt idx="14">
                  <c:v>#129bis
Nov</c:v>
                </c:pt>
                <c:pt idx="15">
                  <c:v>#130
Jan</c:v>
                </c:pt>
                <c:pt idx="16">
                  <c:v>#131
Feb</c:v>
                </c:pt>
                <c:pt idx="17">
                  <c:v>#132
Apr</c:v>
                </c:pt>
                <c:pt idx="18">
                  <c:v>#133
May</c:v>
                </c:pt>
                <c:pt idx="19">
                  <c:v>#134
Jun</c:v>
                </c:pt>
              </c:strCache>
              <c:extLst/>
            </c:strRef>
          </c:cat>
          <c:val>
            <c:numRef>
              <c:f>[1]Sheet1!$BW$14:$CH$14</c:f>
              <c:numCache>
                <c:formatCode>General</c:formatCode>
                <c:ptCount val="11"/>
                <c:pt idx="7">
                  <c:v>1</c:v>
                </c:pt>
                <c:pt idx="8">
                  <c:v>1.3</c:v>
                </c:pt>
                <c:pt idx="9">
                  <c:v>1</c:v>
                </c:pt>
                <c:pt idx="10">
                  <c:v>0.2</c:v>
                </c:pt>
              </c:numCache>
              <c:extLst/>
            </c:numRef>
          </c:val>
          <c:extLst>
            <c:ext xmlns:c16="http://schemas.microsoft.com/office/drawing/2014/chart" uri="{C3380CC4-5D6E-409C-BE32-E72D297353CC}">
              <c16:uniqueId val="{0000001C-8B3D-4AD5-82E1-57391BFD55CF}"/>
            </c:ext>
          </c:extLst>
        </c:ser>
        <c:dLbls>
          <c:dLblPos val="ctr"/>
          <c:showLegendKey val="0"/>
          <c:showVal val="1"/>
          <c:showCatName val="0"/>
          <c:showSerName val="0"/>
          <c:showPercent val="0"/>
          <c:showBubbleSize val="0"/>
        </c:dLbls>
        <c:gapWidth val="150"/>
        <c:overlap val="100"/>
        <c:axId val="333875328"/>
        <c:axId val="333875888"/>
      </c:barChart>
      <c:catAx>
        <c:axId val="333875328"/>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50000"/>
                    <a:lumOff val="50000"/>
                  </a:schemeClr>
                </a:solidFill>
                <a:latin typeface="+mn-lt"/>
                <a:ea typeface="+mn-ea"/>
                <a:cs typeface="+mn-cs"/>
              </a:defRPr>
            </a:pPr>
            <a:endParaRPr lang="en-US"/>
          </a:p>
        </c:txPr>
        <c:crossAx val="333875888"/>
        <c:crosses val="autoZero"/>
        <c:auto val="1"/>
        <c:lblAlgn val="ctr"/>
        <c:lblOffset val="100"/>
        <c:noMultiLvlLbl val="0"/>
      </c:catAx>
      <c:valAx>
        <c:axId val="3338758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50000"/>
                    <a:lumOff val="50000"/>
                  </a:schemeClr>
                </a:solidFill>
                <a:latin typeface="+mn-lt"/>
                <a:ea typeface="+mn-ea"/>
                <a:cs typeface="+mn-cs"/>
              </a:defRPr>
            </a:pPr>
            <a:endParaRPr lang="en-US"/>
          </a:p>
        </c:txPr>
        <c:crossAx val="33387532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50000"/>
                  <a:lumOff val="50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2.5268768009503399E-2"/>
          <c:y val="1.4707759912680954E-2"/>
          <c:w val="0.97440901538683811"/>
          <c:h val="0.95210574583348628"/>
        </c:manualLayout>
      </c:layout>
      <c:barChart>
        <c:barDir val="col"/>
        <c:grouping val="stacked"/>
        <c:varyColors val="0"/>
        <c:ser>
          <c:idx val="0"/>
          <c:order val="0"/>
          <c:tx>
            <c:strRef>
              <c:f>[3]Sheet1!$A$2</c:f>
              <c:strCache>
                <c:ptCount val="1"/>
                <c:pt idx="0">
                  <c:v>#approved/endorsed/merged (total)</c:v>
                </c:pt>
              </c:strCache>
            </c:strRef>
          </c:tx>
          <c:spPr>
            <a:solidFill>
              <a:srgbClr val="00B050"/>
            </a:solidFill>
          </c:spPr>
          <c:invertIfNegative val="0"/>
          <c:cat>
            <c:strRef>
              <c:f>[3]Sheet1!$R$1:$CA$1</c:f>
              <c:strCache>
                <c:ptCount val="62"/>
                <c:pt idx="0">
                  <c:v>83</c:v>
                </c:pt>
                <c:pt idx="1">
                  <c:v>84</c:v>
                </c:pt>
                <c:pt idx="2">
                  <c:v>85</c:v>
                </c:pt>
                <c:pt idx="3">
                  <c:v>86</c:v>
                </c:pt>
                <c:pt idx="4">
                  <c:v>87</c:v>
                </c:pt>
                <c:pt idx="5">
                  <c:v>88</c:v>
                </c:pt>
                <c:pt idx="6">
                  <c:v>89</c:v>
                </c:pt>
                <c:pt idx="7">
                  <c:v>90</c:v>
                </c:pt>
                <c:pt idx="8">
                  <c:v>91</c:v>
                </c:pt>
                <c:pt idx="9">
                  <c:v>92</c:v>
                </c:pt>
                <c:pt idx="10">
                  <c:v>93</c:v>
                </c:pt>
                <c:pt idx="11">
                  <c:v>94</c:v>
                </c:pt>
                <c:pt idx="12">
                  <c:v>95</c:v>
                </c:pt>
                <c:pt idx="13">
                  <c:v>96</c:v>
                </c:pt>
                <c:pt idx="14">
                  <c:v>97</c:v>
                </c:pt>
                <c:pt idx="15">
                  <c:v>98</c:v>
                </c:pt>
                <c:pt idx="16">
                  <c:v>99</c:v>
                </c:pt>
                <c:pt idx="17">
                  <c:v>100</c:v>
                </c:pt>
                <c:pt idx="18">
                  <c:v>101</c:v>
                </c:pt>
                <c:pt idx="19">
                  <c:v>101b</c:v>
                </c:pt>
                <c:pt idx="20">
                  <c:v>102</c:v>
                </c:pt>
                <c:pt idx="21">
                  <c:v>103</c:v>
                </c:pt>
                <c:pt idx="22">
                  <c:v>104</c:v>
                </c:pt>
                <c:pt idx="23">
                  <c:v>105</c:v>
                </c:pt>
                <c:pt idx="24">
                  <c:v>106</c:v>
                </c:pt>
                <c:pt idx="25">
                  <c:v>107+E</c:v>
                </c:pt>
                <c:pt idx="26">
                  <c:v>108</c:v>
                </c:pt>
                <c:pt idx="27">
                  <c:v>109</c:v>
                </c:pt>
                <c:pt idx="28">
                  <c:v>110</c:v>
                </c:pt>
                <c:pt idx="29">
                  <c:v>110AH</c:v>
                </c:pt>
                <c:pt idx="30">
                  <c:v>111</c:v>
                </c:pt>
                <c:pt idx="31">
                  <c:v>112</c:v>
                </c:pt>
                <c:pt idx="32">
                  <c:v>113</c:v>
                </c:pt>
                <c:pt idx="33">
                  <c:v>113AH</c:v>
                </c:pt>
                <c:pt idx="34">
                  <c:v>114</c:v>
                </c:pt>
                <c:pt idx="35">
                  <c:v>115</c:v>
                </c:pt>
                <c:pt idx="36">
                  <c:v>116</c:v>
                </c:pt>
                <c:pt idx="37">
                  <c:v>116bis</c:v>
                </c:pt>
                <c:pt idx="38">
                  <c:v>117</c:v>
                </c:pt>
                <c:pt idx="39">
                  <c:v>118</c:v>
                </c:pt>
                <c:pt idx="40">
                  <c:v>118bis</c:v>
                </c:pt>
                <c:pt idx="41">
                  <c:v>119</c:v>
                </c:pt>
                <c:pt idx="42">
                  <c:v>120</c:v>
                </c:pt>
                <c:pt idx="43">
                  <c:v>121</c:v>
                </c:pt>
                <c:pt idx="44">
                  <c:v>122</c:v>
                </c:pt>
                <c:pt idx="45">
                  <c:v>122bis</c:v>
                </c:pt>
                <c:pt idx="46">
                  <c:v>122e</c:v>
                </c:pt>
                <c:pt idx="47">
                  <c:v>123</c:v>
                </c:pt>
                <c:pt idx="48">
                  <c:v>124</c:v>
                </c:pt>
                <c:pt idx="49">
                  <c:v>125</c:v>
                </c:pt>
                <c:pt idx="50">
                  <c:v>126</c:v>
                </c:pt>
                <c:pt idx="51">
                  <c:v>127</c:v>
                </c:pt>
                <c:pt idx="52">
                  <c:v>127bis</c:v>
                </c:pt>
                <c:pt idx="53">
                  <c:v>128</c:v>
                </c:pt>
                <c:pt idx="54">
                  <c:v>128bis</c:v>
                </c:pt>
                <c:pt idx="55">
                  <c:v>129</c:v>
                </c:pt>
                <c:pt idx="56">
                  <c:v>129bis</c:v>
                </c:pt>
                <c:pt idx="57">
                  <c:v>130</c:v>
                </c:pt>
                <c:pt idx="58">
                  <c:v>131</c:v>
                </c:pt>
                <c:pt idx="59">
                  <c:v>132</c:v>
                </c:pt>
                <c:pt idx="60">
                  <c:v>133</c:v>
                </c:pt>
                <c:pt idx="61">
                  <c:v>134</c:v>
                </c:pt>
              </c:strCache>
            </c:strRef>
          </c:cat>
          <c:val>
            <c:numRef>
              <c:f>[3]Sheet1!$R$2:$CA$2</c:f>
              <c:numCache>
                <c:formatCode>General</c:formatCode>
                <c:ptCount val="62"/>
                <c:pt idx="0">
                  <c:v>210</c:v>
                </c:pt>
                <c:pt idx="1">
                  <c:v>209</c:v>
                </c:pt>
                <c:pt idx="2">
                  <c:v>154</c:v>
                </c:pt>
                <c:pt idx="3">
                  <c:v>207</c:v>
                </c:pt>
                <c:pt idx="4">
                  <c:v>192</c:v>
                </c:pt>
                <c:pt idx="5">
                  <c:v>148</c:v>
                </c:pt>
                <c:pt idx="6">
                  <c:v>166</c:v>
                </c:pt>
                <c:pt idx="7">
                  <c:v>140</c:v>
                </c:pt>
                <c:pt idx="8">
                  <c:v>144</c:v>
                </c:pt>
                <c:pt idx="9">
                  <c:v>108</c:v>
                </c:pt>
                <c:pt idx="10">
                  <c:v>117</c:v>
                </c:pt>
                <c:pt idx="11">
                  <c:v>115</c:v>
                </c:pt>
                <c:pt idx="12">
                  <c:v>134</c:v>
                </c:pt>
                <c:pt idx="13">
                  <c:v>147</c:v>
                </c:pt>
                <c:pt idx="14">
                  <c:v>170</c:v>
                </c:pt>
                <c:pt idx="15">
                  <c:v>168</c:v>
                </c:pt>
                <c:pt idx="16">
                  <c:v>165</c:v>
                </c:pt>
                <c:pt idx="17">
                  <c:v>134</c:v>
                </c:pt>
                <c:pt idx="18">
                  <c:v>123</c:v>
                </c:pt>
                <c:pt idx="19">
                  <c:v>56</c:v>
                </c:pt>
                <c:pt idx="20">
                  <c:v>145</c:v>
                </c:pt>
                <c:pt idx="21">
                  <c:v>150</c:v>
                </c:pt>
                <c:pt idx="22">
                  <c:v>130</c:v>
                </c:pt>
                <c:pt idx="23">
                  <c:v>212</c:v>
                </c:pt>
                <c:pt idx="24">
                  <c:v>198</c:v>
                </c:pt>
                <c:pt idx="25">
                  <c:v>162</c:v>
                </c:pt>
                <c:pt idx="26">
                  <c:v>162</c:v>
                </c:pt>
                <c:pt idx="27">
                  <c:v>168</c:v>
                </c:pt>
                <c:pt idx="28">
                  <c:v>161</c:v>
                </c:pt>
                <c:pt idx="29">
                  <c:v>61</c:v>
                </c:pt>
                <c:pt idx="30">
                  <c:v>151</c:v>
                </c:pt>
                <c:pt idx="31">
                  <c:v>175</c:v>
                </c:pt>
                <c:pt idx="32">
                  <c:v>180</c:v>
                </c:pt>
                <c:pt idx="33">
                  <c:v>87</c:v>
                </c:pt>
                <c:pt idx="34">
                  <c:v>86</c:v>
                </c:pt>
                <c:pt idx="35">
                  <c:v>224</c:v>
                </c:pt>
                <c:pt idx="36">
                  <c:v>278</c:v>
                </c:pt>
                <c:pt idx="37">
                  <c:v>317</c:v>
                </c:pt>
                <c:pt idx="38">
                  <c:v>158</c:v>
                </c:pt>
                <c:pt idx="39">
                  <c:v>210</c:v>
                </c:pt>
                <c:pt idx="40">
                  <c:v>151</c:v>
                </c:pt>
                <c:pt idx="41">
                  <c:v>224</c:v>
                </c:pt>
                <c:pt idx="42">
                  <c:v>269</c:v>
                </c:pt>
                <c:pt idx="43">
                  <c:v>264</c:v>
                </c:pt>
                <c:pt idx="44">
                  <c:v>311</c:v>
                </c:pt>
                <c:pt idx="45">
                  <c:v>368</c:v>
                </c:pt>
                <c:pt idx="46">
                  <c:v>67</c:v>
                </c:pt>
                <c:pt idx="47">
                  <c:v>414</c:v>
                </c:pt>
                <c:pt idx="48">
                  <c:v>467</c:v>
                </c:pt>
                <c:pt idx="49">
                  <c:v>399</c:v>
                </c:pt>
                <c:pt idx="50">
                  <c:v>516</c:v>
                </c:pt>
                <c:pt idx="51">
                  <c:v>483</c:v>
                </c:pt>
                <c:pt idx="52">
                  <c:v>434</c:v>
                </c:pt>
                <c:pt idx="53">
                  <c:v>364</c:v>
                </c:pt>
                <c:pt idx="54">
                  <c:v>423</c:v>
                </c:pt>
                <c:pt idx="55">
                  <c:v>427</c:v>
                </c:pt>
                <c:pt idx="56">
                  <c:v>503</c:v>
                </c:pt>
                <c:pt idx="57">
                  <c:v>407</c:v>
                </c:pt>
                <c:pt idx="58">
                  <c:v>432</c:v>
                </c:pt>
                <c:pt idx="59">
                  <c:v>417</c:v>
                </c:pt>
                <c:pt idx="60">
                  <c:v>561</c:v>
                </c:pt>
                <c:pt idx="61">
                  <c:v>446</c:v>
                </c:pt>
              </c:numCache>
            </c:numRef>
          </c:val>
          <c:extLst>
            <c:ext xmlns:c16="http://schemas.microsoft.com/office/drawing/2014/chart" uri="{C3380CC4-5D6E-409C-BE32-E72D297353CC}">
              <c16:uniqueId val="{00000000-AC57-4F3D-B626-584B383D344D}"/>
            </c:ext>
          </c:extLst>
        </c:ser>
        <c:ser>
          <c:idx val="1"/>
          <c:order val="1"/>
          <c:tx>
            <c:strRef>
              <c:f>[3]Sheet1!$A$3</c:f>
              <c:strCache>
                <c:ptCount val="1"/>
                <c:pt idx="0">
                  <c:v>#not handled, postponed</c:v>
                </c:pt>
              </c:strCache>
            </c:strRef>
          </c:tx>
          <c:spPr>
            <a:solidFill>
              <a:srgbClr val="FFFF00"/>
            </a:solidFill>
            <a:ln>
              <a:solidFill>
                <a:srgbClr val="FFFF00"/>
              </a:solidFill>
            </a:ln>
          </c:spPr>
          <c:invertIfNegative val="0"/>
          <c:cat>
            <c:strRef>
              <c:f>[3]Sheet1!$R$1:$CA$1</c:f>
              <c:strCache>
                <c:ptCount val="62"/>
                <c:pt idx="0">
                  <c:v>83</c:v>
                </c:pt>
                <c:pt idx="1">
                  <c:v>84</c:v>
                </c:pt>
                <c:pt idx="2">
                  <c:v>85</c:v>
                </c:pt>
                <c:pt idx="3">
                  <c:v>86</c:v>
                </c:pt>
                <c:pt idx="4">
                  <c:v>87</c:v>
                </c:pt>
                <c:pt idx="5">
                  <c:v>88</c:v>
                </c:pt>
                <c:pt idx="6">
                  <c:v>89</c:v>
                </c:pt>
                <c:pt idx="7">
                  <c:v>90</c:v>
                </c:pt>
                <c:pt idx="8">
                  <c:v>91</c:v>
                </c:pt>
                <c:pt idx="9">
                  <c:v>92</c:v>
                </c:pt>
                <c:pt idx="10">
                  <c:v>93</c:v>
                </c:pt>
                <c:pt idx="11">
                  <c:v>94</c:v>
                </c:pt>
                <c:pt idx="12">
                  <c:v>95</c:v>
                </c:pt>
                <c:pt idx="13">
                  <c:v>96</c:v>
                </c:pt>
                <c:pt idx="14">
                  <c:v>97</c:v>
                </c:pt>
                <c:pt idx="15">
                  <c:v>98</c:v>
                </c:pt>
                <c:pt idx="16">
                  <c:v>99</c:v>
                </c:pt>
                <c:pt idx="17">
                  <c:v>100</c:v>
                </c:pt>
                <c:pt idx="18">
                  <c:v>101</c:v>
                </c:pt>
                <c:pt idx="19">
                  <c:v>101b</c:v>
                </c:pt>
                <c:pt idx="20">
                  <c:v>102</c:v>
                </c:pt>
                <c:pt idx="21">
                  <c:v>103</c:v>
                </c:pt>
                <c:pt idx="22">
                  <c:v>104</c:v>
                </c:pt>
                <c:pt idx="23">
                  <c:v>105</c:v>
                </c:pt>
                <c:pt idx="24">
                  <c:v>106</c:v>
                </c:pt>
                <c:pt idx="25">
                  <c:v>107+E</c:v>
                </c:pt>
                <c:pt idx="26">
                  <c:v>108</c:v>
                </c:pt>
                <c:pt idx="27">
                  <c:v>109</c:v>
                </c:pt>
                <c:pt idx="28">
                  <c:v>110</c:v>
                </c:pt>
                <c:pt idx="29">
                  <c:v>110AH</c:v>
                </c:pt>
                <c:pt idx="30">
                  <c:v>111</c:v>
                </c:pt>
                <c:pt idx="31">
                  <c:v>112</c:v>
                </c:pt>
                <c:pt idx="32">
                  <c:v>113</c:v>
                </c:pt>
                <c:pt idx="33">
                  <c:v>113AH</c:v>
                </c:pt>
                <c:pt idx="34">
                  <c:v>114</c:v>
                </c:pt>
                <c:pt idx="35">
                  <c:v>115</c:v>
                </c:pt>
                <c:pt idx="36">
                  <c:v>116</c:v>
                </c:pt>
                <c:pt idx="37">
                  <c:v>116bis</c:v>
                </c:pt>
                <c:pt idx="38">
                  <c:v>117</c:v>
                </c:pt>
                <c:pt idx="39">
                  <c:v>118</c:v>
                </c:pt>
                <c:pt idx="40">
                  <c:v>118bis</c:v>
                </c:pt>
                <c:pt idx="41">
                  <c:v>119</c:v>
                </c:pt>
                <c:pt idx="42">
                  <c:v>120</c:v>
                </c:pt>
                <c:pt idx="43">
                  <c:v>121</c:v>
                </c:pt>
                <c:pt idx="44">
                  <c:v>122</c:v>
                </c:pt>
                <c:pt idx="45">
                  <c:v>122bis</c:v>
                </c:pt>
                <c:pt idx="46">
                  <c:v>122e</c:v>
                </c:pt>
                <c:pt idx="47">
                  <c:v>123</c:v>
                </c:pt>
                <c:pt idx="48">
                  <c:v>124</c:v>
                </c:pt>
                <c:pt idx="49">
                  <c:v>125</c:v>
                </c:pt>
                <c:pt idx="50">
                  <c:v>126</c:v>
                </c:pt>
                <c:pt idx="51">
                  <c:v>127</c:v>
                </c:pt>
                <c:pt idx="52">
                  <c:v>127bis</c:v>
                </c:pt>
                <c:pt idx="53">
                  <c:v>128</c:v>
                </c:pt>
                <c:pt idx="54">
                  <c:v>128bis</c:v>
                </c:pt>
                <c:pt idx="55">
                  <c:v>129</c:v>
                </c:pt>
                <c:pt idx="56">
                  <c:v>129bis</c:v>
                </c:pt>
                <c:pt idx="57">
                  <c:v>130</c:v>
                </c:pt>
                <c:pt idx="58">
                  <c:v>131</c:v>
                </c:pt>
                <c:pt idx="59">
                  <c:v>132</c:v>
                </c:pt>
                <c:pt idx="60">
                  <c:v>133</c:v>
                </c:pt>
                <c:pt idx="61">
                  <c:v>134</c:v>
                </c:pt>
              </c:strCache>
            </c:strRef>
          </c:cat>
          <c:val>
            <c:numRef>
              <c:f>[3]Sheet1!$R$3:$CA$3</c:f>
              <c:numCache>
                <c:formatCode>General</c:formatCode>
                <c:ptCount val="62"/>
                <c:pt idx="0">
                  <c:v>199</c:v>
                </c:pt>
                <c:pt idx="1">
                  <c:v>170</c:v>
                </c:pt>
                <c:pt idx="2">
                  <c:v>90</c:v>
                </c:pt>
                <c:pt idx="3">
                  <c:v>98</c:v>
                </c:pt>
                <c:pt idx="4">
                  <c:v>101</c:v>
                </c:pt>
                <c:pt idx="5">
                  <c:v>140</c:v>
                </c:pt>
                <c:pt idx="6">
                  <c:v>97</c:v>
                </c:pt>
                <c:pt idx="7">
                  <c:v>132</c:v>
                </c:pt>
                <c:pt idx="8">
                  <c:v>151</c:v>
                </c:pt>
                <c:pt idx="9">
                  <c:v>77</c:v>
                </c:pt>
                <c:pt idx="10">
                  <c:v>149</c:v>
                </c:pt>
                <c:pt idx="11">
                  <c:v>91</c:v>
                </c:pt>
                <c:pt idx="12">
                  <c:v>138</c:v>
                </c:pt>
                <c:pt idx="13">
                  <c:v>144</c:v>
                </c:pt>
                <c:pt idx="14">
                  <c:v>124</c:v>
                </c:pt>
                <c:pt idx="15">
                  <c:v>101</c:v>
                </c:pt>
                <c:pt idx="16">
                  <c:v>131</c:v>
                </c:pt>
                <c:pt idx="17">
                  <c:v>117</c:v>
                </c:pt>
                <c:pt idx="18">
                  <c:v>23</c:v>
                </c:pt>
                <c:pt idx="19">
                  <c:v>3</c:v>
                </c:pt>
                <c:pt idx="20">
                  <c:v>49</c:v>
                </c:pt>
                <c:pt idx="21">
                  <c:v>63</c:v>
                </c:pt>
                <c:pt idx="22">
                  <c:v>72</c:v>
                </c:pt>
                <c:pt idx="23">
                  <c:v>70</c:v>
                </c:pt>
                <c:pt idx="24">
                  <c:v>66</c:v>
                </c:pt>
                <c:pt idx="25">
                  <c:v>73</c:v>
                </c:pt>
                <c:pt idx="26">
                  <c:v>74</c:v>
                </c:pt>
                <c:pt idx="27">
                  <c:v>65</c:v>
                </c:pt>
                <c:pt idx="28">
                  <c:v>27</c:v>
                </c:pt>
                <c:pt idx="29">
                  <c:v>34</c:v>
                </c:pt>
                <c:pt idx="30">
                  <c:v>145</c:v>
                </c:pt>
                <c:pt idx="31">
                  <c:v>112</c:v>
                </c:pt>
                <c:pt idx="32">
                  <c:v>120</c:v>
                </c:pt>
                <c:pt idx="33">
                  <c:v>35</c:v>
                </c:pt>
                <c:pt idx="34">
                  <c:v>120</c:v>
                </c:pt>
                <c:pt idx="35">
                  <c:v>90</c:v>
                </c:pt>
                <c:pt idx="36">
                  <c:v>53</c:v>
                </c:pt>
                <c:pt idx="37">
                  <c:v>52</c:v>
                </c:pt>
                <c:pt idx="38">
                  <c:v>166</c:v>
                </c:pt>
                <c:pt idx="39">
                  <c:v>108</c:v>
                </c:pt>
                <c:pt idx="40">
                  <c:v>122</c:v>
                </c:pt>
                <c:pt idx="41">
                  <c:v>178</c:v>
                </c:pt>
                <c:pt idx="42">
                  <c:v>254</c:v>
                </c:pt>
                <c:pt idx="43">
                  <c:v>254</c:v>
                </c:pt>
                <c:pt idx="44">
                  <c:v>188</c:v>
                </c:pt>
                <c:pt idx="45">
                  <c:v>200</c:v>
                </c:pt>
                <c:pt idx="46">
                  <c:v>2</c:v>
                </c:pt>
                <c:pt idx="47">
                  <c:v>148</c:v>
                </c:pt>
                <c:pt idx="48">
                  <c:v>85</c:v>
                </c:pt>
                <c:pt idx="49">
                  <c:v>176</c:v>
                </c:pt>
                <c:pt idx="50">
                  <c:v>154</c:v>
                </c:pt>
                <c:pt idx="51">
                  <c:v>186</c:v>
                </c:pt>
                <c:pt idx="52">
                  <c:v>189</c:v>
                </c:pt>
                <c:pt idx="53">
                  <c:v>170</c:v>
                </c:pt>
                <c:pt idx="54">
                  <c:v>185</c:v>
                </c:pt>
                <c:pt idx="55">
                  <c:v>188</c:v>
                </c:pt>
                <c:pt idx="56">
                  <c:v>160</c:v>
                </c:pt>
                <c:pt idx="57">
                  <c:v>133</c:v>
                </c:pt>
                <c:pt idx="58">
                  <c:v>193</c:v>
                </c:pt>
                <c:pt idx="59">
                  <c:v>274</c:v>
                </c:pt>
                <c:pt idx="60">
                  <c:v>154</c:v>
                </c:pt>
                <c:pt idx="61">
                  <c:v>265</c:v>
                </c:pt>
              </c:numCache>
            </c:numRef>
          </c:val>
          <c:extLst>
            <c:ext xmlns:c16="http://schemas.microsoft.com/office/drawing/2014/chart" uri="{C3380CC4-5D6E-409C-BE32-E72D297353CC}">
              <c16:uniqueId val="{00000001-AC57-4F3D-B626-584B383D344D}"/>
            </c:ext>
          </c:extLst>
        </c:ser>
        <c:ser>
          <c:idx val="2"/>
          <c:order val="2"/>
          <c:tx>
            <c:strRef>
              <c:f>[3]Sheet1!$A$4</c:f>
              <c:strCache>
                <c:ptCount val="1"/>
                <c:pt idx="0">
                  <c:v>#noted</c:v>
                </c:pt>
              </c:strCache>
            </c:strRef>
          </c:tx>
          <c:spPr>
            <a:solidFill>
              <a:srgbClr val="FF0000"/>
            </a:solidFill>
            <a:ln>
              <a:solidFill>
                <a:srgbClr val="FF0000"/>
              </a:solidFill>
            </a:ln>
          </c:spPr>
          <c:invertIfNegative val="0"/>
          <c:cat>
            <c:strRef>
              <c:f>[3]Sheet1!$R$1:$CA$1</c:f>
              <c:strCache>
                <c:ptCount val="62"/>
                <c:pt idx="0">
                  <c:v>83</c:v>
                </c:pt>
                <c:pt idx="1">
                  <c:v>84</c:v>
                </c:pt>
                <c:pt idx="2">
                  <c:v>85</c:v>
                </c:pt>
                <c:pt idx="3">
                  <c:v>86</c:v>
                </c:pt>
                <c:pt idx="4">
                  <c:v>87</c:v>
                </c:pt>
                <c:pt idx="5">
                  <c:v>88</c:v>
                </c:pt>
                <c:pt idx="6">
                  <c:v>89</c:v>
                </c:pt>
                <c:pt idx="7">
                  <c:v>90</c:v>
                </c:pt>
                <c:pt idx="8">
                  <c:v>91</c:v>
                </c:pt>
                <c:pt idx="9">
                  <c:v>92</c:v>
                </c:pt>
                <c:pt idx="10">
                  <c:v>93</c:v>
                </c:pt>
                <c:pt idx="11">
                  <c:v>94</c:v>
                </c:pt>
                <c:pt idx="12">
                  <c:v>95</c:v>
                </c:pt>
                <c:pt idx="13">
                  <c:v>96</c:v>
                </c:pt>
                <c:pt idx="14">
                  <c:v>97</c:v>
                </c:pt>
                <c:pt idx="15">
                  <c:v>98</c:v>
                </c:pt>
                <c:pt idx="16">
                  <c:v>99</c:v>
                </c:pt>
                <c:pt idx="17">
                  <c:v>100</c:v>
                </c:pt>
                <c:pt idx="18">
                  <c:v>101</c:v>
                </c:pt>
                <c:pt idx="19">
                  <c:v>101b</c:v>
                </c:pt>
                <c:pt idx="20">
                  <c:v>102</c:v>
                </c:pt>
                <c:pt idx="21">
                  <c:v>103</c:v>
                </c:pt>
                <c:pt idx="22">
                  <c:v>104</c:v>
                </c:pt>
                <c:pt idx="23">
                  <c:v>105</c:v>
                </c:pt>
                <c:pt idx="24">
                  <c:v>106</c:v>
                </c:pt>
                <c:pt idx="25">
                  <c:v>107+E</c:v>
                </c:pt>
                <c:pt idx="26">
                  <c:v>108</c:v>
                </c:pt>
                <c:pt idx="27">
                  <c:v>109</c:v>
                </c:pt>
                <c:pt idx="28">
                  <c:v>110</c:v>
                </c:pt>
                <c:pt idx="29">
                  <c:v>110AH</c:v>
                </c:pt>
                <c:pt idx="30">
                  <c:v>111</c:v>
                </c:pt>
                <c:pt idx="31">
                  <c:v>112</c:v>
                </c:pt>
                <c:pt idx="32">
                  <c:v>113</c:v>
                </c:pt>
                <c:pt idx="33">
                  <c:v>113AH</c:v>
                </c:pt>
                <c:pt idx="34">
                  <c:v>114</c:v>
                </c:pt>
                <c:pt idx="35">
                  <c:v>115</c:v>
                </c:pt>
                <c:pt idx="36">
                  <c:v>116</c:v>
                </c:pt>
                <c:pt idx="37">
                  <c:v>116bis</c:v>
                </c:pt>
                <c:pt idx="38">
                  <c:v>117</c:v>
                </c:pt>
                <c:pt idx="39">
                  <c:v>118</c:v>
                </c:pt>
                <c:pt idx="40">
                  <c:v>118bis</c:v>
                </c:pt>
                <c:pt idx="41">
                  <c:v>119</c:v>
                </c:pt>
                <c:pt idx="42">
                  <c:v>120</c:v>
                </c:pt>
                <c:pt idx="43">
                  <c:v>121</c:v>
                </c:pt>
                <c:pt idx="44">
                  <c:v>122</c:v>
                </c:pt>
                <c:pt idx="45">
                  <c:v>122bis</c:v>
                </c:pt>
                <c:pt idx="46">
                  <c:v>122e</c:v>
                </c:pt>
                <c:pt idx="47">
                  <c:v>123</c:v>
                </c:pt>
                <c:pt idx="48">
                  <c:v>124</c:v>
                </c:pt>
                <c:pt idx="49">
                  <c:v>125</c:v>
                </c:pt>
                <c:pt idx="50">
                  <c:v>126</c:v>
                </c:pt>
                <c:pt idx="51">
                  <c:v>127</c:v>
                </c:pt>
                <c:pt idx="52">
                  <c:v>127bis</c:v>
                </c:pt>
                <c:pt idx="53">
                  <c:v>128</c:v>
                </c:pt>
                <c:pt idx="54">
                  <c:v>128bis</c:v>
                </c:pt>
                <c:pt idx="55">
                  <c:v>129</c:v>
                </c:pt>
                <c:pt idx="56">
                  <c:v>129bis</c:v>
                </c:pt>
                <c:pt idx="57">
                  <c:v>130</c:v>
                </c:pt>
                <c:pt idx="58">
                  <c:v>131</c:v>
                </c:pt>
                <c:pt idx="59">
                  <c:v>132</c:v>
                </c:pt>
                <c:pt idx="60">
                  <c:v>133</c:v>
                </c:pt>
                <c:pt idx="61">
                  <c:v>134</c:v>
                </c:pt>
              </c:strCache>
            </c:strRef>
          </c:cat>
          <c:val>
            <c:numRef>
              <c:f>[3]Sheet1!$R$4:$CA$4</c:f>
              <c:numCache>
                <c:formatCode>General</c:formatCode>
                <c:ptCount val="62"/>
                <c:pt idx="0">
                  <c:v>170</c:v>
                </c:pt>
                <c:pt idx="1">
                  <c:v>150</c:v>
                </c:pt>
                <c:pt idx="2">
                  <c:v>135</c:v>
                </c:pt>
                <c:pt idx="3">
                  <c:v>165</c:v>
                </c:pt>
                <c:pt idx="4">
                  <c:v>185</c:v>
                </c:pt>
                <c:pt idx="5">
                  <c:v>179</c:v>
                </c:pt>
                <c:pt idx="6">
                  <c:v>137</c:v>
                </c:pt>
                <c:pt idx="7">
                  <c:v>157</c:v>
                </c:pt>
                <c:pt idx="8">
                  <c:v>137</c:v>
                </c:pt>
                <c:pt idx="9">
                  <c:v>120</c:v>
                </c:pt>
                <c:pt idx="10">
                  <c:v>139</c:v>
                </c:pt>
                <c:pt idx="11">
                  <c:v>155</c:v>
                </c:pt>
                <c:pt idx="12">
                  <c:v>131</c:v>
                </c:pt>
                <c:pt idx="13">
                  <c:v>123</c:v>
                </c:pt>
                <c:pt idx="14">
                  <c:v>121</c:v>
                </c:pt>
                <c:pt idx="15">
                  <c:v>110</c:v>
                </c:pt>
                <c:pt idx="16">
                  <c:v>165</c:v>
                </c:pt>
                <c:pt idx="17">
                  <c:v>172</c:v>
                </c:pt>
                <c:pt idx="18">
                  <c:v>141</c:v>
                </c:pt>
                <c:pt idx="19">
                  <c:v>62</c:v>
                </c:pt>
                <c:pt idx="20">
                  <c:v>95</c:v>
                </c:pt>
                <c:pt idx="21">
                  <c:v>137</c:v>
                </c:pt>
                <c:pt idx="22">
                  <c:v>143</c:v>
                </c:pt>
                <c:pt idx="23">
                  <c:v>143</c:v>
                </c:pt>
                <c:pt idx="24">
                  <c:v>143</c:v>
                </c:pt>
                <c:pt idx="25">
                  <c:v>141</c:v>
                </c:pt>
                <c:pt idx="26">
                  <c:v>120</c:v>
                </c:pt>
                <c:pt idx="27">
                  <c:v>77</c:v>
                </c:pt>
                <c:pt idx="28">
                  <c:v>65</c:v>
                </c:pt>
                <c:pt idx="29">
                  <c:v>38</c:v>
                </c:pt>
                <c:pt idx="30">
                  <c:v>103</c:v>
                </c:pt>
                <c:pt idx="31">
                  <c:v>78</c:v>
                </c:pt>
                <c:pt idx="32">
                  <c:v>124</c:v>
                </c:pt>
                <c:pt idx="33">
                  <c:v>43</c:v>
                </c:pt>
                <c:pt idx="34">
                  <c:v>112</c:v>
                </c:pt>
                <c:pt idx="35">
                  <c:v>137</c:v>
                </c:pt>
                <c:pt idx="36">
                  <c:v>119</c:v>
                </c:pt>
                <c:pt idx="37">
                  <c:v>131</c:v>
                </c:pt>
                <c:pt idx="38">
                  <c:v>70</c:v>
                </c:pt>
                <c:pt idx="39">
                  <c:v>97</c:v>
                </c:pt>
                <c:pt idx="40">
                  <c:v>95</c:v>
                </c:pt>
                <c:pt idx="41">
                  <c:v>101</c:v>
                </c:pt>
                <c:pt idx="42">
                  <c:v>138</c:v>
                </c:pt>
                <c:pt idx="43">
                  <c:v>142</c:v>
                </c:pt>
                <c:pt idx="44">
                  <c:v>119</c:v>
                </c:pt>
                <c:pt idx="45">
                  <c:v>109</c:v>
                </c:pt>
                <c:pt idx="46">
                  <c:v>7</c:v>
                </c:pt>
                <c:pt idx="47">
                  <c:v>163</c:v>
                </c:pt>
                <c:pt idx="48">
                  <c:v>137</c:v>
                </c:pt>
                <c:pt idx="49">
                  <c:v>142</c:v>
                </c:pt>
                <c:pt idx="50">
                  <c:v>137</c:v>
                </c:pt>
                <c:pt idx="51">
                  <c:v>132</c:v>
                </c:pt>
                <c:pt idx="52">
                  <c:v>183</c:v>
                </c:pt>
                <c:pt idx="53">
                  <c:v>113</c:v>
                </c:pt>
                <c:pt idx="54">
                  <c:v>90</c:v>
                </c:pt>
                <c:pt idx="55">
                  <c:v>132</c:v>
                </c:pt>
                <c:pt idx="56">
                  <c:v>158</c:v>
                </c:pt>
                <c:pt idx="57">
                  <c:v>124</c:v>
                </c:pt>
                <c:pt idx="58">
                  <c:v>138</c:v>
                </c:pt>
                <c:pt idx="59">
                  <c:v>216</c:v>
                </c:pt>
                <c:pt idx="60">
                  <c:v>198</c:v>
                </c:pt>
                <c:pt idx="61">
                  <c:v>181</c:v>
                </c:pt>
              </c:numCache>
            </c:numRef>
          </c:val>
          <c:extLst>
            <c:ext xmlns:c16="http://schemas.microsoft.com/office/drawing/2014/chart" uri="{C3380CC4-5D6E-409C-BE32-E72D297353CC}">
              <c16:uniqueId val="{00000002-AC57-4F3D-B626-584B383D344D}"/>
            </c:ext>
          </c:extLst>
        </c:ser>
        <c:dLbls>
          <c:showLegendKey val="0"/>
          <c:showVal val="0"/>
          <c:showCatName val="0"/>
          <c:showSerName val="0"/>
          <c:showPercent val="0"/>
          <c:showBubbleSize val="0"/>
        </c:dLbls>
        <c:gapWidth val="150"/>
        <c:overlap val="100"/>
        <c:axId val="637032816"/>
        <c:axId val="1"/>
      </c:barChart>
      <c:catAx>
        <c:axId val="637032816"/>
        <c:scaling>
          <c:orientation val="minMax"/>
        </c:scaling>
        <c:delete val="0"/>
        <c:axPos val="b"/>
        <c:numFmt formatCode="General" sourceLinked="1"/>
        <c:majorTickMark val="out"/>
        <c:minorTickMark val="none"/>
        <c:tickLblPos val="nextTo"/>
        <c:txPr>
          <a:bodyPr rot="-5400000" vert="horz"/>
          <a:lstStyle/>
          <a:p>
            <a:pPr>
              <a:defRPr sz="1000" b="0" i="0" u="none" strike="noStrike" baseline="0">
                <a:solidFill>
                  <a:srgbClr val="000000"/>
                </a:solidFill>
                <a:latin typeface="Calibri"/>
                <a:ea typeface="Calibri"/>
                <a:cs typeface="Calibri"/>
              </a:defRPr>
            </a:pPr>
            <a:endParaRPr lang="en-US"/>
          </a:p>
        </c:txPr>
        <c:crossAx val="1"/>
        <c:crosses val="autoZero"/>
        <c:auto val="1"/>
        <c:lblAlgn val="ctr"/>
        <c:lblOffset val="100"/>
        <c:tickLblSkip val="1"/>
        <c:noMultiLvlLbl val="0"/>
      </c:catAx>
      <c:valAx>
        <c:axId val="1"/>
        <c:scaling>
          <c:orientation val="minMax"/>
        </c:scaling>
        <c:delete val="0"/>
        <c:axPos val="l"/>
        <c:majorGridlines/>
        <c:numFmt formatCode="General" sourceLinked="1"/>
        <c:majorTickMark val="out"/>
        <c:minorTickMark val="none"/>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637032816"/>
        <c:crosses val="autoZero"/>
        <c:crossBetween val="between"/>
      </c:valAx>
    </c:plotArea>
    <c:legend>
      <c:legendPos val="r"/>
      <c:layout>
        <c:manualLayout>
          <c:xMode val="edge"/>
          <c:yMode val="edge"/>
          <c:x val="0.27976592723996641"/>
          <c:y val="9.5204606273530876E-2"/>
          <c:w val="0.34071900948619471"/>
          <c:h val="0.29472507717357249"/>
        </c:manualLayout>
      </c:layout>
      <c:overlay val="0"/>
      <c:txPr>
        <a:bodyPr/>
        <a:lstStyle/>
        <a:p>
          <a:pPr>
            <a:defRPr sz="1320" b="0" i="0" u="none" strike="noStrike" baseline="0">
              <a:solidFill>
                <a:srgbClr val="000000"/>
              </a:solidFill>
              <a:latin typeface="Calibri"/>
              <a:ea typeface="Calibri"/>
              <a:cs typeface="Calibri"/>
            </a:defRPr>
          </a:pPr>
          <a:endParaRPr lang="en-US"/>
        </a:p>
      </c:txPr>
    </c:legend>
    <c:plotVisOnly val="1"/>
    <c:dispBlanksAs val="gap"/>
    <c:showDLblsOverMax val="0"/>
  </c:chart>
  <c:txPr>
    <a:bodyPr/>
    <a:lstStyle/>
    <a:p>
      <a:pPr>
        <a:defRPr sz="2400" b="0" i="0" u="none" strike="noStrike" baseline="0">
          <a:solidFill>
            <a:srgbClr val="000000"/>
          </a:solidFill>
          <a:latin typeface="Calibri"/>
          <a:ea typeface="Calibri"/>
          <a:cs typeface="Calibri"/>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ideWall>
    <c:backWall>
      <c:thickness val="0"/>
    </c:backWall>
    <c:plotArea>
      <c:layout>
        <c:manualLayout>
          <c:layoutTarget val="inner"/>
          <c:xMode val="edge"/>
          <c:yMode val="edge"/>
          <c:x val="7.2182841011177321E-2"/>
          <c:y val="3.7511665208515628E-2"/>
          <c:w val="0.92024190726159361"/>
          <c:h val="0.86500400991542725"/>
        </c:manualLayout>
      </c:layout>
      <c:bar3DChart>
        <c:barDir val="col"/>
        <c:grouping val="stacked"/>
        <c:varyColors val="0"/>
        <c:ser>
          <c:idx val="0"/>
          <c:order val="0"/>
          <c:tx>
            <c:strRef>
              <c:f>[2]Sheet1!$A$4</c:f>
              <c:strCache>
                <c:ptCount val="1"/>
                <c:pt idx="0">
                  <c:v>Rel-10 CR</c:v>
                </c:pt>
              </c:strCache>
            </c:strRef>
          </c:tx>
          <c:invertIfNegative val="0"/>
          <c:cat>
            <c:strRef>
              <c:f>[2]Sheet1!$O$1:$BZ$1</c:f>
              <c:strCache>
                <c:ptCount val="64"/>
                <c:pt idx="0">
                  <c:v>80</c:v>
                </c:pt>
                <c:pt idx="1">
                  <c:v>81</c:v>
                </c:pt>
                <c:pt idx="2">
                  <c:v>82</c:v>
                </c:pt>
                <c:pt idx="3">
                  <c:v>83</c:v>
                </c:pt>
                <c:pt idx="4">
                  <c:v>84</c:v>
                </c:pt>
                <c:pt idx="5">
                  <c:v>85</c:v>
                </c:pt>
                <c:pt idx="6">
                  <c:v>86</c:v>
                </c:pt>
                <c:pt idx="7">
                  <c:v>87</c:v>
                </c:pt>
                <c:pt idx="8">
                  <c:v>88</c:v>
                </c:pt>
                <c:pt idx="9">
                  <c:v>89</c:v>
                </c:pt>
                <c:pt idx="10">
                  <c:v>90</c:v>
                </c:pt>
                <c:pt idx="11">
                  <c:v>91</c:v>
                </c:pt>
                <c:pt idx="12">
                  <c:v>92</c:v>
                </c:pt>
                <c:pt idx="13">
                  <c:v>93</c:v>
                </c:pt>
                <c:pt idx="14">
                  <c:v>94</c:v>
                </c:pt>
                <c:pt idx="15">
                  <c:v>95</c:v>
                </c:pt>
                <c:pt idx="16">
                  <c:v>96</c:v>
                </c:pt>
                <c:pt idx="17">
                  <c:v>97</c:v>
                </c:pt>
                <c:pt idx="18">
                  <c:v>98</c:v>
                </c:pt>
                <c:pt idx="19">
                  <c:v>99</c:v>
                </c:pt>
                <c:pt idx="20">
                  <c:v>100</c:v>
                </c:pt>
                <c:pt idx="21">
                  <c:v>101</c:v>
                </c:pt>
                <c:pt idx="22">
                  <c:v>102</c:v>
                </c:pt>
                <c:pt idx="23">
                  <c:v>103</c:v>
                </c:pt>
                <c:pt idx="24">
                  <c:v>104</c:v>
                </c:pt>
                <c:pt idx="25">
                  <c:v>105</c:v>
                </c:pt>
                <c:pt idx="26">
                  <c:v>106</c:v>
                </c:pt>
                <c:pt idx="27">
                  <c:v>107+E</c:v>
                </c:pt>
                <c:pt idx="28">
                  <c:v>108</c:v>
                </c:pt>
                <c:pt idx="29">
                  <c:v>109</c:v>
                </c:pt>
                <c:pt idx="30">
                  <c:v>110</c:v>
                </c:pt>
                <c:pt idx="31">
                  <c:v>110AH</c:v>
                </c:pt>
                <c:pt idx="32">
                  <c:v>111</c:v>
                </c:pt>
                <c:pt idx="33">
                  <c:v>112</c:v>
                </c:pt>
                <c:pt idx="34">
                  <c:v>113</c:v>
                </c:pt>
                <c:pt idx="35">
                  <c:v>113AH</c:v>
                </c:pt>
                <c:pt idx="36">
                  <c:v>114</c:v>
                </c:pt>
                <c:pt idx="37">
                  <c:v>115</c:v>
                </c:pt>
                <c:pt idx="38">
                  <c:v>116</c:v>
                </c:pt>
                <c:pt idx="39">
                  <c:v>116bis</c:v>
                </c:pt>
                <c:pt idx="40">
                  <c:v>117</c:v>
                </c:pt>
                <c:pt idx="41">
                  <c:v>118</c:v>
                </c:pt>
                <c:pt idx="42">
                  <c:v>118bis</c:v>
                </c:pt>
                <c:pt idx="43">
                  <c:v>119</c:v>
                </c:pt>
                <c:pt idx="44">
                  <c:v>120</c:v>
                </c:pt>
                <c:pt idx="45">
                  <c:v>121</c:v>
                </c:pt>
                <c:pt idx="46">
                  <c:v>122</c:v>
                </c:pt>
                <c:pt idx="47">
                  <c:v>122bis</c:v>
                </c:pt>
                <c:pt idx="48">
                  <c:v>122e</c:v>
                </c:pt>
                <c:pt idx="49">
                  <c:v>123</c:v>
                </c:pt>
                <c:pt idx="50">
                  <c:v>124</c:v>
                </c:pt>
                <c:pt idx="51">
                  <c:v>125</c:v>
                </c:pt>
                <c:pt idx="52">
                  <c:v>126</c:v>
                </c:pt>
                <c:pt idx="53">
                  <c:v>127</c:v>
                </c:pt>
                <c:pt idx="54">
                  <c:v>127bis</c:v>
                </c:pt>
                <c:pt idx="55">
                  <c:v>128</c:v>
                </c:pt>
                <c:pt idx="56">
                  <c:v>128bis</c:v>
                </c:pt>
                <c:pt idx="57">
                  <c:v>129</c:v>
                </c:pt>
                <c:pt idx="58">
                  <c:v>129bis</c:v>
                </c:pt>
                <c:pt idx="59">
                  <c:v>130</c:v>
                </c:pt>
                <c:pt idx="60">
                  <c:v>131</c:v>
                </c:pt>
                <c:pt idx="61">
                  <c:v>132</c:v>
                </c:pt>
                <c:pt idx="62">
                  <c:v>133</c:v>
                </c:pt>
                <c:pt idx="63">
                  <c:v>134</c:v>
                </c:pt>
              </c:strCache>
            </c:strRef>
          </c:cat>
          <c:val>
            <c:numRef>
              <c:f>[2]Sheet1!$O$4:$BZ$4</c:f>
              <c:numCache>
                <c:formatCode>General</c:formatCode>
                <c:ptCount val="64"/>
                <c:pt idx="0">
                  <c:v>130</c:v>
                </c:pt>
                <c:pt idx="1">
                  <c:v>52</c:v>
                </c:pt>
                <c:pt idx="2">
                  <c:v>41</c:v>
                </c:pt>
                <c:pt idx="3">
                  <c:v>54</c:v>
                </c:pt>
                <c:pt idx="4">
                  <c:v>38</c:v>
                </c:pt>
                <c:pt idx="5">
                  <c:v>38</c:v>
                </c:pt>
                <c:pt idx="6">
                  <c:v>21</c:v>
                </c:pt>
                <c:pt idx="7">
                  <c:v>21</c:v>
                </c:pt>
                <c:pt idx="8">
                  <c:v>17</c:v>
                </c:pt>
                <c:pt idx="9">
                  <c:v>3</c:v>
                </c:pt>
                <c:pt idx="10">
                  <c:v>3</c:v>
                </c:pt>
                <c:pt idx="11">
                  <c:v>9</c:v>
                </c:pt>
                <c:pt idx="12">
                  <c:v>1</c:v>
                </c:pt>
                <c:pt idx="13">
                  <c:v>6</c:v>
                </c:pt>
                <c:pt idx="14">
                  <c:v>2</c:v>
                </c:pt>
                <c:pt idx="15">
                  <c:v>3</c:v>
                </c:pt>
                <c:pt idx="16">
                  <c:v>3</c:v>
                </c:pt>
                <c:pt idx="17">
                  <c:v>4</c:v>
                </c:pt>
                <c:pt idx="18">
                  <c:v>0</c:v>
                </c:pt>
                <c:pt idx="19">
                  <c:v>0</c:v>
                </c:pt>
                <c:pt idx="20">
                  <c:v>2</c:v>
                </c:pt>
                <c:pt idx="21">
                  <c:v>3</c:v>
                </c:pt>
                <c:pt idx="22">
                  <c:v>6</c:v>
                </c:pt>
                <c:pt idx="23">
                  <c:v>3</c:v>
                </c:pt>
                <c:pt idx="24">
                  <c:v>1</c:v>
                </c:pt>
                <c:pt idx="25">
                  <c:v>3</c:v>
                </c:pt>
                <c:pt idx="26">
                  <c:v>1</c:v>
                </c:pt>
                <c:pt idx="27">
                  <c:v>0</c:v>
                </c:pt>
                <c:pt idx="28">
                  <c:v>1</c:v>
                </c:pt>
                <c:pt idx="29">
                  <c:v>1</c:v>
                </c:pt>
                <c:pt idx="32">
                  <c:v>1</c:v>
                </c:pt>
              </c:numCache>
            </c:numRef>
          </c:val>
          <c:extLst>
            <c:ext xmlns:c16="http://schemas.microsoft.com/office/drawing/2014/chart" uri="{C3380CC4-5D6E-409C-BE32-E72D297353CC}">
              <c16:uniqueId val="{00000000-5576-47A3-A75D-8D257A1F6FEF}"/>
            </c:ext>
          </c:extLst>
        </c:ser>
        <c:ser>
          <c:idx val="1"/>
          <c:order val="1"/>
          <c:tx>
            <c:strRef>
              <c:f>[2]Sheet1!$A$5</c:f>
              <c:strCache>
                <c:ptCount val="1"/>
                <c:pt idx="0">
                  <c:v>Rel-11 CR</c:v>
                </c:pt>
              </c:strCache>
            </c:strRef>
          </c:tx>
          <c:spPr>
            <a:solidFill>
              <a:schemeClr val="accent2">
                <a:lumMod val="50000"/>
              </a:schemeClr>
            </a:solidFill>
          </c:spPr>
          <c:invertIfNegative val="0"/>
          <c:cat>
            <c:strRef>
              <c:f>[2]Sheet1!$O$1:$BZ$1</c:f>
              <c:strCache>
                <c:ptCount val="64"/>
                <c:pt idx="0">
                  <c:v>80</c:v>
                </c:pt>
                <c:pt idx="1">
                  <c:v>81</c:v>
                </c:pt>
                <c:pt idx="2">
                  <c:v>82</c:v>
                </c:pt>
                <c:pt idx="3">
                  <c:v>83</c:v>
                </c:pt>
                <c:pt idx="4">
                  <c:v>84</c:v>
                </c:pt>
                <c:pt idx="5">
                  <c:v>85</c:v>
                </c:pt>
                <c:pt idx="6">
                  <c:v>86</c:v>
                </c:pt>
                <c:pt idx="7">
                  <c:v>87</c:v>
                </c:pt>
                <c:pt idx="8">
                  <c:v>88</c:v>
                </c:pt>
                <c:pt idx="9">
                  <c:v>89</c:v>
                </c:pt>
                <c:pt idx="10">
                  <c:v>90</c:v>
                </c:pt>
                <c:pt idx="11">
                  <c:v>91</c:v>
                </c:pt>
                <c:pt idx="12">
                  <c:v>92</c:v>
                </c:pt>
                <c:pt idx="13">
                  <c:v>93</c:v>
                </c:pt>
                <c:pt idx="14">
                  <c:v>94</c:v>
                </c:pt>
                <c:pt idx="15">
                  <c:v>95</c:v>
                </c:pt>
                <c:pt idx="16">
                  <c:v>96</c:v>
                </c:pt>
                <c:pt idx="17">
                  <c:v>97</c:v>
                </c:pt>
                <c:pt idx="18">
                  <c:v>98</c:v>
                </c:pt>
                <c:pt idx="19">
                  <c:v>99</c:v>
                </c:pt>
                <c:pt idx="20">
                  <c:v>100</c:v>
                </c:pt>
                <c:pt idx="21">
                  <c:v>101</c:v>
                </c:pt>
                <c:pt idx="22">
                  <c:v>102</c:v>
                </c:pt>
                <c:pt idx="23">
                  <c:v>103</c:v>
                </c:pt>
                <c:pt idx="24">
                  <c:v>104</c:v>
                </c:pt>
                <c:pt idx="25">
                  <c:v>105</c:v>
                </c:pt>
                <c:pt idx="26">
                  <c:v>106</c:v>
                </c:pt>
                <c:pt idx="27">
                  <c:v>107+E</c:v>
                </c:pt>
                <c:pt idx="28">
                  <c:v>108</c:v>
                </c:pt>
                <c:pt idx="29">
                  <c:v>109</c:v>
                </c:pt>
                <c:pt idx="30">
                  <c:v>110</c:v>
                </c:pt>
                <c:pt idx="31">
                  <c:v>110AH</c:v>
                </c:pt>
                <c:pt idx="32">
                  <c:v>111</c:v>
                </c:pt>
                <c:pt idx="33">
                  <c:v>112</c:v>
                </c:pt>
                <c:pt idx="34">
                  <c:v>113</c:v>
                </c:pt>
                <c:pt idx="35">
                  <c:v>113AH</c:v>
                </c:pt>
                <c:pt idx="36">
                  <c:v>114</c:v>
                </c:pt>
                <c:pt idx="37">
                  <c:v>115</c:v>
                </c:pt>
                <c:pt idx="38">
                  <c:v>116</c:v>
                </c:pt>
                <c:pt idx="39">
                  <c:v>116bis</c:v>
                </c:pt>
                <c:pt idx="40">
                  <c:v>117</c:v>
                </c:pt>
                <c:pt idx="41">
                  <c:v>118</c:v>
                </c:pt>
                <c:pt idx="42">
                  <c:v>118bis</c:v>
                </c:pt>
                <c:pt idx="43">
                  <c:v>119</c:v>
                </c:pt>
                <c:pt idx="44">
                  <c:v>120</c:v>
                </c:pt>
                <c:pt idx="45">
                  <c:v>121</c:v>
                </c:pt>
                <c:pt idx="46">
                  <c:v>122</c:v>
                </c:pt>
                <c:pt idx="47">
                  <c:v>122bis</c:v>
                </c:pt>
                <c:pt idx="48">
                  <c:v>122e</c:v>
                </c:pt>
                <c:pt idx="49">
                  <c:v>123</c:v>
                </c:pt>
                <c:pt idx="50">
                  <c:v>124</c:v>
                </c:pt>
                <c:pt idx="51">
                  <c:v>125</c:v>
                </c:pt>
                <c:pt idx="52">
                  <c:v>126</c:v>
                </c:pt>
                <c:pt idx="53">
                  <c:v>127</c:v>
                </c:pt>
                <c:pt idx="54">
                  <c:v>127bis</c:v>
                </c:pt>
                <c:pt idx="55">
                  <c:v>128</c:v>
                </c:pt>
                <c:pt idx="56">
                  <c:v>128bis</c:v>
                </c:pt>
                <c:pt idx="57">
                  <c:v>129</c:v>
                </c:pt>
                <c:pt idx="58">
                  <c:v>129bis</c:v>
                </c:pt>
                <c:pt idx="59">
                  <c:v>130</c:v>
                </c:pt>
                <c:pt idx="60">
                  <c:v>131</c:v>
                </c:pt>
                <c:pt idx="61">
                  <c:v>132</c:v>
                </c:pt>
                <c:pt idx="62">
                  <c:v>133</c:v>
                </c:pt>
                <c:pt idx="63">
                  <c:v>134</c:v>
                </c:pt>
              </c:strCache>
            </c:strRef>
          </c:cat>
          <c:val>
            <c:numRef>
              <c:f>[2]Sheet1!$O$5:$BZ$5</c:f>
              <c:numCache>
                <c:formatCode>General</c:formatCode>
                <c:ptCount val="64"/>
                <c:pt idx="0">
                  <c:v>0</c:v>
                </c:pt>
                <c:pt idx="1">
                  <c:v>2</c:v>
                </c:pt>
                <c:pt idx="2">
                  <c:v>3</c:v>
                </c:pt>
                <c:pt idx="3">
                  <c:v>12</c:v>
                </c:pt>
                <c:pt idx="4">
                  <c:v>16</c:v>
                </c:pt>
                <c:pt idx="5">
                  <c:v>7</c:v>
                </c:pt>
                <c:pt idx="6">
                  <c:v>31</c:v>
                </c:pt>
                <c:pt idx="7">
                  <c:v>26</c:v>
                </c:pt>
                <c:pt idx="8">
                  <c:v>23</c:v>
                </c:pt>
                <c:pt idx="9">
                  <c:v>105</c:v>
                </c:pt>
                <c:pt idx="10">
                  <c:v>71</c:v>
                </c:pt>
                <c:pt idx="11">
                  <c:v>53</c:v>
                </c:pt>
                <c:pt idx="12">
                  <c:v>45</c:v>
                </c:pt>
                <c:pt idx="13">
                  <c:v>18</c:v>
                </c:pt>
                <c:pt idx="14">
                  <c:v>27</c:v>
                </c:pt>
                <c:pt idx="15">
                  <c:v>20</c:v>
                </c:pt>
                <c:pt idx="16">
                  <c:v>20</c:v>
                </c:pt>
                <c:pt idx="17">
                  <c:v>19</c:v>
                </c:pt>
                <c:pt idx="18">
                  <c:v>17</c:v>
                </c:pt>
                <c:pt idx="19">
                  <c:v>10</c:v>
                </c:pt>
                <c:pt idx="20">
                  <c:v>7</c:v>
                </c:pt>
                <c:pt idx="21">
                  <c:v>4</c:v>
                </c:pt>
                <c:pt idx="22">
                  <c:v>5</c:v>
                </c:pt>
                <c:pt idx="23">
                  <c:v>5</c:v>
                </c:pt>
                <c:pt idx="24">
                  <c:v>0</c:v>
                </c:pt>
                <c:pt idx="25">
                  <c:v>6</c:v>
                </c:pt>
                <c:pt idx="26">
                  <c:v>3</c:v>
                </c:pt>
                <c:pt idx="27">
                  <c:v>1</c:v>
                </c:pt>
                <c:pt idx="28">
                  <c:v>1</c:v>
                </c:pt>
                <c:pt idx="29">
                  <c:v>1</c:v>
                </c:pt>
              </c:numCache>
            </c:numRef>
          </c:val>
          <c:extLst>
            <c:ext xmlns:c16="http://schemas.microsoft.com/office/drawing/2014/chart" uri="{C3380CC4-5D6E-409C-BE32-E72D297353CC}">
              <c16:uniqueId val="{00000001-5576-47A3-A75D-8D257A1F6FEF}"/>
            </c:ext>
          </c:extLst>
        </c:ser>
        <c:ser>
          <c:idx val="2"/>
          <c:order val="2"/>
          <c:tx>
            <c:strRef>
              <c:f>[2]Sheet1!$A$6</c:f>
              <c:strCache>
                <c:ptCount val="1"/>
                <c:pt idx="0">
                  <c:v>Rel-12 CR</c:v>
                </c:pt>
              </c:strCache>
            </c:strRef>
          </c:tx>
          <c:spPr>
            <a:solidFill>
              <a:srgbClr val="00B050"/>
            </a:solidFill>
          </c:spPr>
          <c:invertIfNegative val="0"/>
          <c:cat>
            <c:strRef>
              <c:f>[2]Sheet1!$O$1:$BZ$1</c:f>
              <c:strCache>
                <c:ptCount val="64"/>
                <c:pt idx="0">
                  <c:v>80</c:v>
                </c:pt>
                <c:pt idx="1">
                  <c:v>81</c:v>
                </c:pt>
                <c:pt idx="2">
                  <c:v>82</c:v>
                </c:pt>
                <c:pt idx="3">
                  <c:v>83</c:v>
                </c:pt>
                <c:pt idx="4">
                  <c:v>84</c:v>
                </c:pt>
                <c:pt idx="5">
                  <c:v>85</c:v>
                </c:pt>
                <c:pt idx="6">
                  <c:v>86</c:v>
                </c:pt>
                <c:pt idx="7">
                  <c:v>87</c:v>
                </c:pt>
                <c:pt idx="8">
                  <c:v>88</c:v>
                </c:pt>
                <c:pt idx="9">
                  <c:v>89</c:v>
                </c:pt>
                <c:pt idx="10">
                  <c:v>90</c:v>
                </c:pt>
                <c:pt idx="11">
                  <c:v>91</c:v>
                </c:pt>
                <c:pt idx="12">
                  <c:v>92</c:v>
                </c:pt>
                <c:pt idx="13">
                  <c:v>93</c:v>
                </c:pt>
                <c:pt idx="14">
                  <c:v>94</c:v>
                </c:pt>
                <c:pt idx="15">
                  <c:v>95</c:v>
                </c:pt>
                <c:pt idx="16">
                  <c:v>96</c:v>
                </c:pt>
                <c:pt idx="17">
                  <c:v>97</c:v>
                </c:pt>
                <c:pt idx="18">
                  <c:v>98</c:v>
                </c:pt>
                <c:pt idx="19">
                  <c:v>99</c:v>
                </c:pt>
                <c:pt idx="20">
                  <c:v>100</c:v>
                </c:pt>
                <c:pt idx="21">
                  <c:v>101</c:v>
                </c:pt>
                <c:pt idx="22">
                  <c:v>102</c:v>
                </c:pt>
                <c:pt idx="23">
                  <c:v>103</c:v>
                </c:pt>
                <c:pt idx="24">
                  <c:v>104</c:v>
                </c:pt>
                <c:pt idx="25">
                  <c:v>105</c:v>
                </c:pt>
                <c:pt idx="26">
                  <c:v>106</c:v>
                </c:pt>
                <c:pt idx="27">
                  <c:v>107+E</c:v>
                </c:pt>
                <c:pt idx="28">
                  <c:v>108</c:v>
                </c:pt>
                <c:pt idx="29">
                  <c:v>109</c:v>
                </c:pt>
                <c:pt idx="30">
                  <c:v>110</c:v>
                </c:pt>
                <c:pt idx="31">
                  <c:v>110AH</c:v>
                </c:pt>
                <c:pt idx="32">
                  <c:v>111</c:v>
                </c:pt>
                <c:pt idx="33">
                  <c:v>112</c:v>
                </c:pt>
                <c:pt idx="34">
                  <c:v>113</c:v>
                </c:pt>
                <c:pt idx="35">
                  <c:v>113AH</c:v>
                </c:pt>
                <c:pt idx="36">
                  <c:v>114</c:v>
                </c:pt>
                <c:pt idx="37">
                  <c:v>115</c:v>
                </c:pt>
                <c:pt idx="38">
                  <c:v>116</c:v>
                </c:pt>
                <c:pt idx="39">
                  <c:v>116bis</c:v>
                </c:pt>
                <c:pt idx="40">
                  <c:v>117</c:v>
                </c:pt>
                <c:pt idx="41">
                  <c:v>118</c:v>
                </c:pt>
                <c:pt idx="42">
                  <c:v>118bis</c:v>
                </c:pt>
                <c:pt idx="43">
                  <c:v>119</c:v>
                </c:pt>
                <c:pt idx="44">
                  <c:v>120</c:v>
                </c:pt>
                <c:pt idx="45">
                  <c:v>121</c:v>
                </c:pt>
                <c:pt idx="46">
                  <c:v>122</c:v>
                </c:pt>
                <c:pt idx="47">
                  <c:v>122bis</c:v>
                </c:pt>
                <c:pt idx="48">
                  <c:v>122e</c:v>
                </c:pt>
                <c:pt idx="49">
                  <c:v>123</c:v>
                </c:pt>
                <c:pt idx="50">
                  <c:v>124</c:v>
                </c:pt>
                <c:pt idx="51">
                  <c:v>125</c:v>
                </c:pt>
                <c:pt idx="52">
                  <c:v>126</c:v>
                </c:pt>
                <c:pt idx="53">
                  <c:v>127</c:v>
                </c:pt>
                <c:pt idx="54">
                  <c:v>127bis</c:v>
                </c:pt>
                <c:pt idx="55">
                  <c:v>128</c:v>
                </c:pt>
                <c:pt idx="56">
                  <c:v>128bis</c:v>
                </c:pt>
                <c:pt idx="57">
                  <c:v>129</c:v>
                </c:pt>
                <c:pt idx="58">
                  <c:v>129bis</c:v>
                </c:pt>
                <c:pt idx="59">
                  <c:v>130</c:v>
                </c:pt>
                <c:pt idx="60">
                  <c:v>131</c:v>
                </c:pt>
                <c:pt idx="61">
                  <c:v>132</c:v>
                </c:pt>
                <c:pt idx="62">
                  <c:v>133</c:v>
                </c:pt>
                <c:pt idx="63">
                  <c:v>134</c:v>
                </c:pt>
              </c:strCache>
            </c:strRef>
          </c:cat>
          <c:val>
            <c:numRef>
              <c:f>[2]Sheet1!$O$6:$BZ$6</c:f>
              <c:numCache>
                <c:formatCode>General</c:formatCode>
                <c:ptCount val="64"/>
                <c:pt idx="0">
                  <c:v>0</c:v>
                </c:pt>
                <c:pt idx="1">
                  <c:v>0</c:v>
                </c:pt>
                <c:pt idx="2">
                  <c:v>0</c:v>
                </c:pt>
                <c:pt idx="3">
                  <c:v>0</c:v>
                </c:pt>
                <c:pt idx="4">
                  <c:v>0</c:v>
                </c:pt>
                <c:pt idx="5">
                  <c:v>0</c:v>
                </c:pt>
                <c:pt idx="6">
                  <c:v>0</c:v>
                </c:pt>
                <c:pt idx="7">
                  <c:v>0</c:v>
                </c:pt>
                <c:pt idx="8">
                  <c:v>0</c:v>
                </c:pt>
                <c:pt idx="9">
                  <c:v>0</c:v>
                </c:pt>
                <c:pt idx="10">
                  <c:v>1</c:v>
                </c:pt>
                <c:pt idx="11">
                  <c:v>1</c:v>
                </c:pt>
                <c:pt idx="12">
                  <c:v>2</c:v>
                </c:pt>
                <c:pt idx="13">
                  <c:v>2</c:v>
                </c:pt>
                <c:pt idx="14">
                  <c:v>4</c:v>
                </c:pt>
                <c:pt idx="15">
                  <c:v>11</c:v>
                </c:pt>
                <c:pt idx="16">
                  <c:v>8</c:v>
                </c:pt>
                <c:pt idx="17">
                  <c:v>19</c:v>
                </c:pt>
                <c:pt idx="18">
                  <c:v>21</c:v>
                </c:pt>
                <c:pt idx="19">
                  <c:v>35</c:v>
                </c:pt>
                <c:pt idx="20">
                  <c:v>50</c:v>
                </c:pt>
                <c:pt idx="21">
                  <c:v>38</c:v>
                </c:pt>
                <c:pt idx="22">
                  <c:v>64</c:v>
                </c:pt>
                <c:pt idx="23">
                  <c:v>55</c:v>
                </c:pt>
                <c:pt idx="24">
                  <c:v>39</c:v>
                </c:pt>
                <c:pt idx="25">
                  <c:v>35</c:v>
                </c:pt>
                <c:pt idx="26">
                  <c:v>34</c:v>
                </c:pt>
                <c:pt idx="27">
                  <c:v>21</c:v>
                </c:pt>
                <c:pt idx="28">
                  <c:v>11</c:v>
                </c:pt>
                <c:pt idx="29">
                  <c:v>10</c:v>
                </c:pt>
                <c:pt idx="30">
                  <c:v>9</c:v>
                </c:pt>
                <c:pt idx="31">
                  <c:v>1</c:v>
                </c:pt>
                <c:pt idx="32">
                  <c:v>9</c:v>
                </c:pt>
                <c:pt idx="33">
                  <c:v>3</c:v>
                </c:pt>
                <c:pt idx="34">
                  <c:v>3</c:v>
                </c:pt>
                <c:pt idx="36">
                  <c:v>3</c:v>
                </c:pt>
                <c:pt idx="45">
                  <c:v>1</c:v>
                </c:pt>
              </c:numCache>
            </c:numRef>
          </c:val>
          <c:extLst>
            <c:ext xmlns:c16="http://schemas.microsoft.com/office/drawing/2014/chart" uri="{C3380CC4-5D6E-409C-BE32-E72D297353CC}">
              <c16:uniqueId val="{00000002-5576-47A3-A75D-8D257A1F6FEF}"/>
            </c:ext>
          </c:extLst>
        </c:ser>
        <c:ser>
          <c:idx val="3"/>
          <c:order val="3"/>
          <c:tx>
            <c:strRef>
              <c:f>[2]Sheet1!$A$7</c:f>
              <c:strCache>
                <c:ptCount val="1"/>
                <c:pt idx="0">
                  <c:v>Rel-13 CR</c:v>
                </c:pt>
              </c:strCache>
            </c:strRef>
          </c:tx>
          <c:spPr>
            <a:solidFill>
              <a:srgbClr val="FF0000"/>
            </a:solidFill>
          </c:spPr>
          <c:invertIfNegative val="0"/>
          <c:cat>
            <c:strRef>
              <c:f>[2]Sheet1!$O$1:$BZ$1</c:f>
              <c:strCache>
                <c:ptCount val="64"/>
                <c:pt idx="0">
                  <c:v>80</c:v>
                </c:pt>
                <c:pt idx="1">
                  <c:v>81</c:v>
                </c:pt>
                <c:pt idx="2">
                  <c:v>82</c:v>
                </c:pt>
                <c:pt idx="3">
                  <c:v>83</c:v>
                </c:pt>
                <c:pt idx="4">
                  <c:v>84</c:v>
                </c:pt>
                <c:pt idx="5">
                  <c:v>85</c:v>
                </c:pt>
                <c:pt idx="6">
                  <c:v>86</c:v>
                </c:pt>
                <c:pt idx="7">
                  <c:v>87</c:v>
                </c:pt>
                <c:pt idx="8">
                  <c:v>88</c:v>
                </c:pt>
                <c:pt idx="9">
                  <c:v>89</c:v>
                </c:pt>
                <c:pt idx="10">
                  <c:v>90</c:v>
                </c:pt>
                <c:pt idx="11">
                  <c:v>91</c:v>
                </c:pt>
                <c:pt idx="12">
                  <c:v>92</c:v>
                </c:pt>
                <c:pt idx="13">
                  <c:v>93</c:v>
                </c:pt>
                <c:pt idx="14">
                  <c:v>94</c:v>
                </c:pt>
                <c:pt idx="15">
                  <c:v>95</c:v>
                </c:pt>
                <c:pt idx="16">
                  <c:v>96</c:v>
                </c:pt>
                <c:pt idx="17">
                  <c:v>97</c:v>
                </c:pt>
                <c:pt idx="18">
                  <c:v>98</c:v>
                </c:pt>
                <c:pt idx="19">
                  <c:v>99</c:v>
                </c:pt>
                <c:pt idx="20">
                  <c:v>100</c:v>
                </c:pt>
                <c:pt idx="21">
                  <c:v>101</c:v>
                </c:pt>
                <c:pt idx="22">
                  <c:v>102</c:v>
                </c:pt>
                <c:pt idx="23">
                  <c:v>103</c:v>
                </c:pt>
                <c:pt idx="24">
                  <c:v>104</c:v>
                </c:pt>
                <c:pt idx="25">
                  <c:v>105</c:v>
                </c:pt>
                <c:pt idx="26">
                  <c:v>106</c:v>
                </c:pt>
                <c:pt idx="27">
                  <c:v>107+E</c:v>
                </c:pt>
                <c:pt idx="28">
                  <c:v>108</c:v>
                </c:pt>
                <c:pt idx="29">
                  <c:v>109</c:v>
                </c:pt>
                <c:pt idx="30">
                  <c:v>110</c:v>
                </c:pt>
                <c:pt idx="31">
                  <c:v>110AH</c:v>
                </c:pt>
                <c:pt idx="32">
                  <c:v>111</c:v>
                </c:pt>
                <c:pt idx="33">
                  <c:v>112</c:v>
                </c:pt>
                <c:pt idx="34">
                  <c:v>113</c:v>
                </c:pt>
                <c:pt idx="35">
                  <c:v>113AH</c:v>
                </c:pt>
                <c:pt idx="36">
                  <c:v>114</c:v>
                </c:pt>
                <c:pt idx="37">
                  <c:v>115</c:v>
                </c:pt>
                <c:pt idx="38">
                  <c:v>116</c:v>
                </c:pt>
                <c:pt idx="39">
                  <c:v>116bis</c:v>
                </c:pt>
                <c:pt idx="40">
                  <c:v>117</c:v>
                </c:pt>
                <c:pt idx="41">
                  <c:v>118</c:v>
                </c:pt>
                <c:pt idx="42">
                  <c:v>118bis</c:v>
                </c:pt>
                <c:pt idx="43">
                  <c:v>119</c:v>
                </c:pt>
                <c:pt idx="44">
                  <c:v>120</c:v>
                </c:pt>
                <c:pt idx="45">
                  <c:v>121</c:v>
                </c:pt>
                <c:pt idx="46">
                  <c:v>122</c:v>
                </c:pt>
                <c:pt idx="47">
                  <c:v>122bis</c:v>
                </c:pt>
                <c:pt idx="48">
                  <c:v>122e</c:v>
                </c:pt>
                <c:pt idx="49">
                  <c:v>123</c:v>
                </c:pt>
                <c:pt idx="50">
                  <c:v>124</c:v>
                </c:pt>
                <c:pt idx="51">
                  <c:v>125</c:v>
                </c:pt>
                <c:pt idx="52">
                  <c:v>126</c:v>
                </c:pt>
                <c:pt idx="53">
                  <c:v>127</c:v>
                </c:pt>
                <c:pt idx="54">
                  <c:v>127bis</c:v>
                </c:pt>
                <c:pt idx="55">
                  <c:v>128</c:v>
                </c:pt>
                <c:pt idx="56">
                  <c:v>128bis</c:v>
                </c:pt>
                <c:pt idx="57">
                  <c:v>129</c:v>
                </c:pt>
                <c:pt idx="58">
                  <c:v>129bis</c:v>
                </c:pt>
                <c:pt idx="59">
                  <c:v>130</c:v>
                </c:pt>
                <c:pt idx="60">
                  <c:v>131</c:v>
                </c:pt>
                <c:pt idx="61">
                  <c:v>132</c:v>
                </c:pt>
                <c:pt idx="62">
                  <c:v>133</c:v>
                </c:pt>
                <c:pt idx="63">
                  <c:v>134</c:v>
                </c:pt>
              </c:strCache>
            </c:strRef>
          </c:cat>
          <c:val>
            <c:numRef>
              <c:f>[2]Sheet1!$O$7:$BZ$7</c:f>
              <c:numCache>
                <c:formatCode>General</c:formatCode>
                <c:ptCount val="64"/>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2</c:v>
                </c:pt>
                <c:pt idx="24">
                  <c:v>10</c:v>
                </c:pt>
                <c:pt idx="25">
                  <c:v>19</c:v>
                </c:pt>
                <c:pt idx="26">
                  <c:v>13</c:v>
                </c:pt>
                <c:pt idx="27">
                  <c:v>14</c:v>
                </c:pt>
                <c:pt idx="28">
                  <c:v>6</c:v>
                </c:pt>
                <c:pt idx="29">
                  <c:v>9</c:v>
                </c:pt>
                <c:pt idx="30">
                  <c:v>56</c:v>
                </c:pt>
                <c:pt idx="31">
                  <c:v>25</c:v>
                </c:pt>
                <c:pt idx="32">
                  <c:v>58</c:v>
                </c:pt>
                <c:pt idx="33">
                  <c:v>73</c:v>
                </c:pt>
                <c:pt idx="34">
                  <c:v>41</c:v>
                </c:pt>
                <c:pt idx="35">
                  <c:v>11</c:v>
                </c:pt>
                <c:pt idx="36">
                  <c:v>35</c:v>
                </c:pt>
                <c:pt idx="37">
                  <c:v>29</c:v>
                </c:pt>
                <c:pt idx="38">
                  <c:v>25</c:v>
                </c:pt>
                <c:pt idx="39">
                  <c:v>25</c:v>
                </c:pt>
                <c:pt idx="40">
                  <c:v>9</c:v>
                </c:pt>
                <c:pt idx="41">
                  <c:v>11</c:v>
                </c:pt>
                <c:pt idx="42">
                  <c:v>2</c:v>
                </c:pt>
                <c:pt idx="43">
                  <c:v>5</c:v>
                </c:pt>
                <c:pt idx="44">
                  <c:v>2</c:v>
                </c:pt>
                <c:pt idx="45">
                  <c:v>4</c:v>
                </c:pt>
                <c:pt idx="46">
                  <c:v>2</c:v>
                </c:pt>
                <c:pt idx="47">
                  <c:v>5</c:v>
                </c:pt>
                <c:pt idx="49">
                  <c:v>3</c:v>
                </c:pt>
                <c:pt idx="50">
                  <c:v>1</c:v>
                </c:pt>
                <c:pt idx="51">
                  <c:v>1</c:v>
                </c:pt>
                <c:pt idx="52">
                  <c:v>1</c:v>
                </c:pt>
                <c:pt idx="54">
                  <c:v>1</c:v>
                </c:pt>
              </c:numCache>
            </c:numRef>
          </c:val>
          <c:extLst>
            <c:ext xmlns:c16="http://schemas.microsoft.com/office/drawing/2014/chart" uri="{C3380CC4-5D6E-409C-BE32-E72D297353CC}">
              <c16:uniqueId val="{00000003-5576-47A3-A75D-8D257A1F6FEF}"/>
            </c:ext>
          </c:extLst>
        </c:ser>
        <c:ser>
          <c:idx val="4"/>
          <c:order val="4"/>
          <c:tx>
            <c:strRef>
              <c:f>[2]Sheet1!$A$8</c:f>
              <c:strCache>
                <c:ptCount val="1"/>
                <c:pt idx="0">
                  <c:v>Rel-14 CR</c:v>
                </c:pt>
              </c:strCache>
            </c:strRef>
          </c:tx>
          <c:spPr>
            <a:solidFill>
              <a:srgbClr val="FFC000"/>
            </a:solidFill>
          </c:spPr>
          <c:invertIfNegative val="0"/>
          <c:cat>
            <c:strRef>
              <c:f>[2]Sheet1!$O$1:$BZ$1</c:f>
              <c:strCache>
                <c:ptCount val="64"/>
                <c:pt idx="0">
                  <c:v>80</c:v>
                </c:pt>
                <c:pt idx="1">
                  <c:v>81</c:v>
                </c:pt>
                <c:pt idx="2">
                  <c:v>82</c:v>
                </c:pt>
                <c:pt idx="3">
                  <c:v>83</c:v>
                </c:pt>
                <c:pt idx="4">
                  <c:v>84</c:v>
                </c:pt>
                <c:pt idx="5">
                  <c:v>85</c:v>
                </c:pt>
                <c:pt idx="6">
                  <c:v>86</c:v>
                </c:pt>
                <c:pt idx="7">
                  <c:v>87</c:v>
                </c:pt>
                <c:pt idx="8">
                  <c:v>88</c:v>
                </c:pt>
                <c:pt idx="9">
                  <c:v>89</c:v>
                </c:pt>
                <c:pt idx="10">
                  <c:v>90</c:v>
                </c:pt>
                <c:pt idx="11">
                  <c:v>91</c:v>
                </c:pt>
                <c:pt idx="12">
                  <c:v>92</c:v>
                </c:pt>
                <c:pt idx="13">
                  <c:v>93</c:v>
                </c:pt>
                <c:pt idx="14">
                  <c:v>94</c:v>
                </c:pt>
                <c:pt idx="15">
                  <c:v>95</c:v>
                </c:pt>
                <c:pt idx="16">
                  <c:v>96</c:v>
                </c:pt>
                <c:pt idx="17">
                  <c:v>97</c:v>
                </c:pt>
                <c:pt idx="18">
                  <c:v>98</c:v>
                </c:pt>
                <c:pt idx="19">
                  <c:v>99</c:v>
                </c:pt>
                <c:pt idx="20">
                  <c:v>100</c:v>
                </c:pt>
                <c:pt idx="21">
                  <c:v>101</c:v>
                </c:pt>
                <c:pt idx="22">
                  <c:v>102</c:v>
                </c:pt>
                <c:pt idx="23">
                  <c:v>103</c:v>
                </c:pt>
                <c:pt idx="24">
                  <c:v>104</c:v>
                </c:pt>
                <c:pt idx="25">
                  <c:v>105</c:v>
                </c:pt>
                <c:pt idx="26">
                  <c:v>106</c:v>
                </c:pt>
                <c:pt idx="27">
                  <c:v>107+E</c:v>
                </c:pt>
                <c:pt idx="28">
                  <c:v>108</c:v>
                </c:pt>
                <c:pt idx="29">
                  <c:v>109</c:v>
                </c:pt>
                <c:pt idx="30">
                  <c:v>110</c:v>
                </c:pt>
                <c:pt idx="31">
                  <c:v>110AH</c:v>
                </c:pt>
                <c:pt idx="32">
                  <c:v>111</c:v>
                </c:pt>
                <c:pt idx="33">
                  <c:v>112</c:v>
                </c:pt>
                <c:pt idx="34">
                  <c:v>113</c:v>
                </c:pt>
                <c:pt idx="35">
                  <c:v>113AH</c:v>
                </c:pt>
                <c:pt idx="36">
                  <c:v>114</c:v>
                </c:pt>
                <c:pt idx="37">
                  <c:v>115</c:v>
                </c:pt>
                <c:pt idx="38">
                  <c:v>116</c:v>
                </c:pt>
                <c:pt idx="39">
                  <c:v>116bis</c:v>
                </c:pt>
                <c:pt idx="40">
                  <c:v>117</c:v>
                </c:pt>
                <c:pt idx="41">
                  <c:v>118</c:v>
                </c:pt>
                <c:pt idx="42">
                  <c:v>118bis</c:v>
                </c:pt>
                <c:pt idx="43">
                  <c:v>119</c:v>
                </c:pt>
                <c:pt idx="44">
                  <c:v>120</c:v>
                </c:pt>
                <c:pt idx="45">
                  <c:v>121</c:v>
                </c:pt>
                <c:pt idx="46">
                  <c:v>122</c:v>
                </c:pt>
                <c:pt idx="47">
                  <c:v>122bis</c:v>
                </c:pt>
                <c:pt idx="48">
                  <c:v>122e</c:v>
                </c:pt>
                <c:pt idx="49">
                  <c:v>123</c:v>
                </c:pt>
                <c:pt idx="50">
                  <c:v>124</c:v>
                </c:pt>
                <c:pt idx="51">
                  <c:v>125</c:v>
                </c:pt>
                <c:pt idx="52">
                  <c:v>126</c:v>
                </c:pt>
                <c:pt idx="53">
                  <c:v>127</c:v>
                </c:pt>
                <c:pt idx="54">
                  <c:v>127bis</c:v>
                </c:pt>
                <c:pt idx="55">
                  <c:v>128</c:v>
                </c:pt>
                <c:pt idx="56">
                  <c:v>128bis</c:v>
                </c:pt>
                <c:pt idx="57">
                  <c:v>129</c:v>
                </c:pt>
                <c:pt idx="58">
                  <c:v>129bis</c:v>
                </c:pt>
                <c:pt idx="59">
                  <c:v>130</c:v>
                </c:pt>
                <c:pt idx="60">
                  <c:v>131</c:v>
                </c:pt>
                <c:pt idx="61">
                  <c:v>132</c:v>
                </c:pt>
                <c:pt idx="62">
                  <c:v>133</c:v>
                </c:pt>
                <c:pt idx="63">
                  <c:v>134</c:v>
                </c:pt>
              </c:strCache>
            </c:strRef>
          </c:cat>
          <c:val>
            <c:numRef>
              <c:f>[2]Sheet1!$O$8:$BZ$8</c:f>
              <c:numCache>
                <c:formatCode>General</c:formatCode>
                <c:ptCount val="64"/>
                <c:pt idx="36">
                  <c:v>4</c:v>
                </c:pt>
                <c:pt idx="37">
                  <c:v>21</c:v>
                </c:pt>
                <c:pt idx="38">
                  <c:v>69</c:v>
                </c:pt>
                <c:pt idx="39">
                  <c:v>81</c:v>
                </c:pt>
                <c:pt idx="40">
                  <c:v>33</c:v>
                </c:pt>
                <c:pt idx="41">
                  <c:v>56</c:v>
                </c:pt>
                <c:pt idx="42">
                  <c:v>23</c:v>
                </c:pt>
                <c:pt idx="43">
                  <c:v>13</c:v>
                </c:pt>
                <c:pt idx="44">
                  <c:v>17</c:v>
                </c:pt>
                <c:pt idx="45">
                  <c:v>18</c:v>
                </c:pt>
                <c:pt idx="46">
                  <c:v>20</c:v>
                </c:pt>
                <c:pt idx="47">
                  <c:v>10</c:v>
                </c:pt>
                <c:pt idx="49">
                  <c:v>8</c:v>
                </c:pt>
                <c:pt idx="50">
                  <c:v>10</c:v>
                </c:pt>
                <c:pt idx="51">
                  <c:v>8</c:v>
                </c:pt>
                <c:pt idx="52">
                  <c:v>1</c:v>
                </c:pt>
                <c:pt idx="53">
                  <c:v>7</c:v>
                </c:pt>
                <c:pt idx="54">
                  <c:v>2</c:v>
                </c:pt>
                <c:pt idx="55">
                  <c:v>1</c:v>
                </c:pt>
                <c:pt idx="56">
                  <c:v>2</c:v>
                </c:pt>
                <c:pt idx="57">
                  <c:v>5</c:v>
                </c:pt>
                <c:pt idx="60">
                  <c:v>1</c:v>
                </c:pt>
              </c:numCache>
            </c:numRef>
          </c:val>
          <c:extLst>
            <c:ext xmlns:c16="http://schemas.microsoft.com/office/drawing/2014/chart" uri="{C3380CC4-5D6E-409C-BE32-E72D297353CC}">
              <c16:uniqueId val="{00000004-5576-47A3-A75D-8D257A1F6FEF}"/>
            </c:ext>
          </c:extLst>
        </c:ser>
        <c:ser>
          <c:idx val="5"/>
          <c:order val="5"/>
          <c:tx>
            <c:strRef>
              <c:f>[2]Sheet1!$A$9</c:f>
              <c:strCache>
                <c:ptCount val="1"/>
                <c:pt idx="0">
                  <c:v>Rel-15 PCR/draftCR</c:v>
                </c:pt>
              </c:strCache>
            </c:strRef>
          </c:tx>
          <c:spPr>
            <a:solidFill>
              <a:srgbClr val="00B0F0"/>
            </a:solidFill>
          </c:spPr>
          <c:invertIfNegative val="0"/>
          <c:cat>
            <c:strRef>
              <c:f>[2]Sheet1!$O$1:$BZ$1</c:f>
              <c:strCache>
                <c:ptCount val="64"/>
                <c:pt idx="0">
                  <c:v>80</c:v>
                </c:pt>
                <c:pt idx="1">
                  <c:v>81</c:v>
                </c:pt>
                <c:pt idx="2">
                  <c:v>82</c:v>
                </c:pt>
                <c:pt idx="3">
                  <c:v>83</c:v>
                </c:pt>
                <c:pt idx="4">
                  <c:v>84</c:v>
                </c:pt>
                <c:pt idx="5">
                  <c:v>85</c:v>
                </c:pt>
                <c:pt idx="6">
                  <c:v>86</c:v>
                </c:pt>
                <c:pt idx="7">
                  <c:v>87</c:v>
                </c:pt>
                <c:pt idx="8">
                  <c:v>88</c:v>
                </c:pt>
                <c:pt idx="9">
                  <c:v>89</c:v>
                </c:pt>
                <c:pt idx="10">
                  <c:v>90</c:v>
                </c:pt>
                <c:pt idx="11">
                  <c:v>91</c:v>
                </c:pt>
                <c:pt idx="12">
                  <c:v>92</c:v>
                </c:pt>
                <c:pt idx="13">
                  <c:v>93</c:v>
                </c:pt>
                <c:pt idx="14">
                  <c:v>94</c:v>
                </c:pt>
                <c:pt idx="15">
                  <c:v>95</c:v>
                </c:pt>
                <c:pt idx="16">
                  <c:v>96</c:v>
                </c:pt>
                <c:pt idx="17">
                  <c:v>97</c:v>
                </c:pt>
                <c:pt idx="18">
                  <c:v>98</c:v>
                </c:pt>
                <c:pt idx="19">
                  <c:v>99</c:v>
                </c:pt>
                <c:pt idx="20">
                  <c:v>100</c:v>
                </c:pt>
                <c:pt idx="21">
                  <c:v>101</c:v>
                </c:pt>
                <c:pt idx="22">
                  <c:v>102</c:v>
                </c:pt>
                <c:pt idx="23">
                  <c:v>103</c:v>
                </c:pt>
                <c:pt idx="24">
                  <c:v>104</c:v>
                </c:pt>
                <c:pt idx="25">
                  <c:v>105</c:v>
                </c:pt>
                <c:pt idx="26">
                  <c:v>106</c:v>
                </c:pt>
                <c:pt idx="27">
                  <c:v>107+E</c:v>
                </c:pt>
                <c:pt idx="28">
                  <c:v>108</c:v>
                </c:pt>
                <c:pt idx="29">
                  <c:v>109</c:v>
                </c:pt>
                <c:pt idx="30">
                  <c:v>110</c:v>
                </c:pt>
                <c:pt idx="31">
                  <c:v>110AH</c:v>
                </c:pt>
                <c:pt idx="32">
                  <c:v>111</c:v>
                </c:pt>
                <c:pt idx="33">
                  <c:v>112</c:v>
                </c:pt>
                <c:pt idx="34">
                  <c:v>113</c:v>
                </c:pt>
                <c:pt idx="35">
                  <c:v>113AH</c:v>
                </c:pt>
                <c:pt idx="36">
                  <c:v>114</c:v>
                </c:pt>
                <c:pt idx="37">
                  <c:v>115</c:v>
                </c:pt>
                <c:pt idx="38">
                  <c:v>116</c:v>
                </c:pt>
                <c:pt idx="39">
                  <c:v>116bis</c:v>
                </c:pt>
                <c:pt idx="40">
                  <c:v>117</c:v>
                </c:pt>
                <c:pt idx="41">
                  <c:v>118</c:v>
                </c:pt>
                <c:pt idx="42">
                  <c:v>118bis</c:v>
                </c:pt>
                <c:pt idx="43">
                  <c:v>119</c:v>
                </c:pt>
                <c:pt idx="44">
                  <c:v>120</c:v>
                </c:pt>
                <c:pt idx="45">
                  <c:v>121</c:v>
                </c:pt>
                <c:pt idx="46">
                  <c:v>122</c:v>
                </c:pt>
                <c:pt idx="47">
                  <c:v>122bis</c:v>
                </c:pt>
                <c:pt idx="48">
                  <c:v>122e</c:v>
                </c:pt>
                <c:pt idx="49">
                  <c:v>123</c:v>
                </c:pt>
                <c:pt idx="50">
                  <c:v>124</c:v>
                </c:pt>
                <c:pt idx="51">
                  <c:v>125</c:v>
                </c:pt>
                <c:pt idx="52">
                  <c:v>126</c:v>
                </c:pt>
                <c:pt idx="53">
                  <c:v>127</c:v>
                </c:pt>
                <c:pt idx="54">
                  <c:v>127bis</c:v>
                </c:pt>
                <c:pt idx="55">
                  <c:v>128</c:v>
                </c:pt>
                <c:pt idx="56">
                  <c:v>128bis</c:v>
                </c:pt>
                <c:pt idx="57">
                  <c:v>129</c:v>
                </c:pt>
                <c:pt idx="58">
                  <c:v>129bis</c:v>
                </c:pt>
                <c:pt idx="59">
                  <c:v>130</c:v>
                </c:pt>
                <c:pt idx="60">
                  <c:v>131</c:v>
                </c:pt>
                <c:pt idx="61">
                  <c:v>132</c:v>
                </c:pt>
                <c:pt idx="62">
                  <c:v>133</c:v>
                </c:pt>
                <c:pt idx="63">
                  <c:v>134</c:v>
                </c:pt>
              </c:strCache>
            </c:strRef>
          </c:cat>
          <c:val>
            <c:numRef>
              <c:f>[2]Sheet1!$O$9:$BZ$9</c:f>
              <c:numCache>
                <c:formatCode>General</c:formatCode>
                <c:ptCount val="64"/>
                <c:pt idx="42">
                  <c:v>63</c:v>
                </c:pt>
                <c:pt idx="43">
                  <c:v>126</c:v>
                </c:pt>
                <c:pt idx="44">
                  <c:v>117</c:v>
                </c:pt>
                <c:pt idx="45">
                  <c:v>121</c:v>
                </c:pt>
                <c:pt idx="46">
                  <c:v>171</c:v>
                </c:pt>
                <c:pt idx="47">
                  <c:v>214</c:v>
                </c:pt>
                <c:pt idx="48">
                  <c:v>62</c:v>
                </c:pt>
                <c:pt idx="49">
                  <c:v>287</c:v>
                </c:pt>
                <c:pt idx="50">
                  <c:v>328</c:v>
                </c:pt>
                <c:pt idx="51">
                  <c:v>182</c:v>
                </c:pt>
                <c:pt idx="52">
                  <c:v>4</c:v>
                </c:pt>
              </c:numCache>
            </c:numRef>
          </c:val>
          <c:extLst>
            <c:ext xmlns:c16="http://schemas.microsoft.com/office/drawing/2014/chart" uri="{C3380CC4-5D6E-409C-BE32-E72D297353CC}">
              <c16:uniqueId val="{00000005-5576-47A3-A75D-8D257A1F6FEF}"/>
            </c:ext>
          </c:extLst>
        </c:ser>
        <c:ser>
          <c:idx val="8"/>
          <c:order val="6"/>
          <c:tx>
            <c:strRef>
              <c:f>[2]Sheet1!$A$10</c:f>
              <c:strCache>
                <c:ptCount val="1"/>
                <c:pt idx="0">
                  <c:v>Rel-15 CR</c:v>
                </c:pt>
              </c:strCache>
            </c:strRef>
          </c:tx>
          <c:invertIfNegative val="0"/>
          <c:cat>
            <c:strRef>
              <c:f>[2]Sheet1!$O$1:$BZ$1</c:f>
              <c:strCache>
                <c:ptCount val="64"/>
                <c:pt idx="0">
                  <c:v>80</c:v>
                </c:pt>
                <c:pt idx="1">
                  <c:v>81</c:v>
                </c:pt>
                <c:pt idx="2">
                  <c:v>82</c:v>
                </c:pt>
                <c:pt idx="3">
                  <c:v>83</c:v>
                </c:pt>
                <c:pt idx="4">
                  <c:v>84</c:v>
                </c:pt>
                <c:pt idx="5">
                  <c:v>85</c:v>
                </c:pt>
                <c:pt idx="6">
                  <c:v>86</c:v>
                </c:pt>
                <c:pt idx="7">
                  <c:v>87</c:v>
                </c:pt>
                <c:pt idx="8">
                  <c:v>88</c:v>
                </c:pt>
                <c:pt idx="9">
                  <c:v>89</c:v>
                </c:pt>
                <c:pt idx="10">
                  <c:v>90</c:v>
                </c:pt>
                <c:pt idx="11">
                  <c:v>91</c:v>
                </c:pt>
                <c:pt idx="12">
                  <c:v>92</c:v>
                </c:pt>
                <c:pt idx="13">
                  <c:v>93</c:v>
                </c:pt>
                <c:pt idx="14">
                  <c:v>94</c:v>
                </c:pt>
                <c:pt idx="15">
                  <c:v>95</c:v>
                </c:pt>
                <c:pt idx="16">
                  <c:v>96</c:v>
                </c:pt>
                <c:pt idx="17">
                  <c:v>97</c:v>
                </c:pt>
                <c:pt idx="18">
                  <c:v>98</c:v>
                </c:pt>
                <c:pt idx="19">
                  <c:v>99</c:v>
                </c:pt>
                <c:pt idx="20">
                  <c:v>100</c:v>
                </c:pt>
                <c:pt idx="21">
                  <c:v>101</c:v>
                </c:pt>
                <c:pt idx="22">
                  <c:v>102</c:v>
                </c:pt>
                <c:pt idx="23">
                  <c:v>103</c:v>
                </c:pt>
                <c:pt idx="24">
                  <c:v>104</c:v>
                </c:pt>
                <c:pt idx="25">
                  <c:v>105</c:v>
                </c:pt>
                <c:pt idx="26">
                  <c:v>106</c:v>
                </c:pt>
                <c:pt idx="27">
                  <c:v>107+E</c:v>
                </c:pt>
                <c:pt idx="28">
                  <c:v>108</c:v>
                </c:pt>
                <c:pt idx="29">
                  <c:v>109</c:v>
                </c:pt>
                <c:pt idx="30">
                  <c:v>110</c:v>
                </c:pt>
                <c:pt idx="31">
                  <c:v>110AH</c:v>
                </c:pt>
                <c:pt idx="32">
                  <c:v>111</c:v>
                </c:pt>
                <c:pt idx="33">
                  <c:v>112</c:v>
                </c:pt>
                <c:pt idx="34">
                  <c:v>113</c:v>
                </c:pt>
                <c:pt idx="35">
                  <c:v>113AH</c:v>
                </c:pt>
                <c:pt idx="36">
                  <c:v>114</c:v>
                </c:pt>
                <c:pt idx="37">
                  <c:v>115</c:v>
                </c:pt>
                <c:pt idx="38">
                  <c:v>116</c:v>
                </c:pt>
                <c:pt idx="39">
                  <c:v>116bis</c:v>
                </c:pt>
                <c:pt idx="40">
                  <c:v>117</c:v>
                </c:pt>
                <c:pt idx="41">
                  <c:v>118</c:v>
                </c:pt>
                <c:pt idx="42">
                  <c:v>118bis</c:v>
                </c:pt>
                <c:pt idx="43">
                  <c:v>119</c:v>
                </c:pt>
                <c:pt idx="44">
                  <c:v>120</c:v>
                </c:pt>
                <c:pt idx="45">
                  <c:v>121</c:v>
                </c:pt>
                <c:pt idx="46">
                  <c:v>122</c:v>
                </c:pt>
                <c:pt idx="47">
                  <c:v>122bis</c:v>
                </c:pt>
                <c:pt idx="48">
                  <c:v>122e</c:v>
                </c:pt>
                <c:pt idx="49">
                  <c:v>123</c:v>
                </c:pt>
                <c:pt idx="50">
                  <c:v>124</c:v>
                </c:pt>
                <c:pt idx="51">
                  <c:v>125</c:v>
                </c:pt>
                <c:pt idx="52">
                  <c:v>126</c:v>
                </c:pt>
                <c:pt idx="53">
                  <c:v>127</c:v>
                </c:pt>
                <c:pt idx="54">
                  <c:v>127bis</c:v>
                </c:pt>
                <c:pt idx="55">
                  <c:v>128</c:v>
                </c:pt>
                <c:pt idx="56">
                  <c:v>128bis</c:v>
                </c:pt>
                <c:pt idx="57">
                  <c:v>129</c:v>
                </c:pt>
                <c:pt idx="58">
                  <c:v>129bis</c:v>
                </c:pt>
                <c:pt idx="59">
                  <c:v>130</c:v>
                </c:pt>
                <c:pt idx="60">
                  <c:v>131</c:v>
                </c:pt>
                <c:pt idx="61">
                  <c:v>132</c:v>
                </c:pt>
                <c:pt idx="62">
                  <c:v>133</c:v>
                </c:pt>
                <c:pt idx="63">
                  <c:v>134</c:v>
                </c:pt>
              </c:strCache>
            </c:strRef>
          </c:cat>
          <c:val>
            <c:numRef>
              <c:f>[2]Sheet1!$O$10:$BZ$10</c:f>
              <c:numCache>
                <c:formatCode>General</c:formatCode>
                <c:ptCount val="64"/>
                <c:pt idx="46">
                  <c:v>19</c:v>
                </c:pt>
                <c:pt idx="47">
                  <c:v>19</c:v>
                </c:pt>
                <c:pt idx="49">
                  <c:v>27</c:v>
                </c:pt>
                <c:pt idx="50">
                  <c:v>27</c:v>
                </c:pt>
                <c:pt idx="51">
                  <c:v>12</c:v>
                </c:pt>
                <c:pt idx="52">
                  <c:v>351</c:v>
                </c:pt>
                <c:pt idx="53">
                  <c:v>201</c:v>
                </c:pt>
                <c:pt idx="54">
                  <c:v>213</c:v>
                </c:pt>
                <c:pt idx="55">
                  <c:v>119</c:v>
                </c:pt>
                <c:pt idx="56">
                  <c:v>159</c:v>
                </c:pt>
                <c:pt idx="57">
                  <c:v>100</c:v>
                </c:pt>
                <c:pt idx="58">
                  <c:v>102</c:v>
                </c:pt>
                <c:pt idx="59">
                  <c:v>78</c:v>
                </c:pt>
                <c:pt idx="60">
                  <c:v>74</c:v>
                </c:pt>
                <c:pt idx="61">
                  <c:v>50</c:v>
                </c:pt>
                <c:pt idx="62">
                  <c:v>40</c:v>
                </c:pt>
                <c:pt idx="63">
                  <c:v>17</c:v>
                </c:pt>
              </c:numCache>
            </c:numRef>
          </c:val>
          <c:extLst>
            <c:ext xmlns:c16="http://schemas.microsoft.com/office/drawing/2014/chart" uri="{C3380CC4-5D6E-409C-BE32-E72D297353CC}">
              <c16:uniqueId val="{00000006-5576-47A3-A75D-8D257A1F6FEF}"/>
            </c:ext>
          </c:extLst>
        </c:ser>
        <c:ser>
          <c:idx val="6"/>
          <c:order val="7"/>
          <c:tx>
            <c:strRef>
              <c:f>[2]Sheet1!$A$11</c:f>
              <c:strCache>
                <c:ptCount val="1"/>
                <c:pt idx="0">
                  <c:v>Rel-16 PCR/draftCR</c:v>
                </c:pt>
              </c:strCache>
            </c:strRef>
          </c:tx>
          <c:spPr>
            <a:solidFill>
              <a:schemeClr val="tx2"/>
            </a:solidFill>
          </c:spPr>
          <c:invertIfNegative val="0"/>
          <c:cat>
            <c:strRef>
              <c:f>[2]Sheet1!$O$1:$BZ$1</c:f>
              <c:strCache>
                <c:ptCount val="64"/>
                <c:pt idx="0">
                  <c:v>80</c:v>
                </c:pt>
                <c:pt idx="1">
                  <c:v>81</c:v>
                </c:pt>
                <c:pt idx="2">
                  <c:v>82</c:v>
                </c:pt>
                <c:pt idx="3">
                  <c:v>83</c:v>
                </c:pt>
                <c:pt idx="4">
                  <c:v>84</c:v>
                </c:pt>
                <c:pt idx="5">
                  <c:v>85</c:v>
                </c:pt>
                <c:pt idx="6">
                  <c:v>86</c:v>
                </c:pt>
                <c:pt idx="7">
                  <c:v>87</c:v>
                </c:pt>
                <c:pt idx="8">
                  <c:v>88</c:v>
                </c:pt>
                <c:pt idx="9">
                  <c:v>89</c:v>
                </c:pt>
                <c:pt idx="10">
                  <c:v>90</c:v>
                </c:pt>
                <c:pt idx="11">
                  <c:v>91</c:v>
                </c:pt>
                <c:pt idx="12">
                  <c:v>92</c:v>
                </c:pt>
                <c:pt idx="13">
                  <c:v>93</c:v>
                </c:pt>
                <c:pt idx="14">
                  <c:v>94</c:v>
                </c:pt>
                <c:pt idx="15">
                  <c:v>95</c:v>
                </c:pt>
                <c:pt idx="16">
                  <c:v>96</c:v>
                </c:pt>
                <c:pt idx="17">
                  <c:v>97</c:v>
                </c:pt>
                <c:pt idx="18">
                  <c:v>98</c:v>
                </c:pt>
                <c:pt idx="19">
                  <c:v>99</c:v>
                </c:pt>
                <c:pt idx="20">
                  <c:v>100</c:v>
                </c:pt>
                <c:pt idx="21">
                  <c:v>101</c:v>
                </c:pt>
                <c:pt idx="22">
                  <c:v>102</c:v>
                </c:pt>
                <c:pt idx="23">
                  <c:v>103</c:v>
                </c:pt>
                <c:pt idx="24">
                  <c:v>104</c:v>
                </c:pt>
                <c:pt idx="25">
                  <c:v>105</c:v>
                </c:pt>
                <c:pt idx="26">
                  <c:v>106</c:v>
                </c:pt>
                <c:pt idx="27">
                  <c:v>107+E</c:v>
                </c:pt>
                <c:pt idx="28">
                  <c:v>108</c:v>
                </c:pt>
                <c:pt idx="29">
                  <c:v>109</c:v>
                </c:pt>
                <c:pt idx="30">
                  <c:v>110</c:v>
                </c:pt>
                <c:pt idx="31">
                  <c:v>110AH</c:v>
                </c:pt>
                <c:pt idx="32">
                  <c:v>111</c:v>
                </c:pt>
                <c:pt idx="33">
                  <c:v>112</c:v>
                </c:pt>
                <c:pt idx="34">
                  <c:v>113</c:v>
                </c:pt>
                <c:pt idx="35">
                  <c:v>113AH</c:v>
                </c:pt>
                <c:pt idx="36">
                  <c:v>114</c:v>
                </c:pt>
                <c:pt idx="37">
                  <c:v>115</c:v>
                </c:pt>
                <c:pt idx="38">
                  <c:v>116</c:v>
                </c:pt>
                <c:pt idx="39">
                  <c:v>116bis</c:v>
                </c:pt>
                <c:pt idx="40">
                  <c:v>117</c:v>
                </c:pt>
                <c:pt idx="41">
                  <c:v>118</c:v>
                </c:pt>
                <c:pt idx="42">
                  <c:v>118bis</c:v>
                </c:pt>
                <c:pt idx="43">
                  <c:v>119</c:v>
                </c:pt>
                <c:pt idx="44">
                  <c:v>120</c:v>
                </c:pt>
                <c:pt idx="45">
                  <c:v>121</c:v>
                </c:pt>
                <c:pt idx="46">
                  <c:v>122</c:v>
                </c:pt>
                <c:pt idx="47">
                  <c:v>122bis</c:v>
                </c:pt>
                <c:pt idx="48">
                  <c:v>122e</c:v>
                </c:pt>
                <c:pt idx="49">
                  <c:v>123</c:v>
                </c:pt>
                <c:pt idx="50">
                  <c:v>124</c:v>
                </c:pt>
                <c:pt idx="51">
                  <c:v>125</c:v>
                </c:pt>
                <c:pt idx="52">
                  <c:v>126</c:v>
                </c:pt>
                <c:pt idx="53">
                  <c:v>127</c:v>
                </c:pt>
                <c:pt idx="54">
                  <c:v>127bis</c:v>
                </c:pt>
                <c:pt idx="55">
                  <c:v>128</c:v>
                </c:pt>
                <c:pt idx="56">
                  <c:v>128bis</c:v>
                </c:pt>
                <c:pt idx="57">
                  <c:v>129</c:v>
                </c:pt>
                <c:pt idx="58">
                  <c:v>129bis</c:v>
                </c:pt>
                <c:pt idx="59">
                  <c:v>130</c:v>
                </c:pt>
                <c:pt idx="60">
                  <c:v>131</c:v>
                </c:pt>
                <c:pt idx="61">
                  <c:v>132</c:v>
                </c:pt>
                <c:pt idx="62">
                  <c:v>133</c:v>
                </c:pt>
                <c:pt idx="63">
                  <c:v>134</c:v>
                </c:pt>
              </c:strCache>
            </c:strRef>
          </c:cat>
          <c:val>
            <c:numRef>
              <c:f>[2]Sheet1!$O$11:$BZ$11</c:f>
              <c:numCache>
                <c:formatCode>General</c:formatCode>
                <c:ptCount val="64"/>
                <c:pt idx="51">
                  <c:v>43</c:v>
                </c:pt>
                <c:pt idx="52">
                  <c:v>80</c:v>
                </c:pt>
                <c:pt idx="53">
                  <c:v>170</c:v>
                </c:pt>
                <c:pt idx="54">
                  <c:v>147</c:v>
                </c:pt>
                <c:pt idx="55">
                  <c:v>181</c:v>
                </c:pt>
                <c:pt idx="56">
                  <c:v>171</c:v>
                </c:pt>
                <c:pt idx="57">
                  <c:v>207</c:v>
                </c:pt>
                <c:pt idx="58">
                  <c:v>250</c:v>
                </c:pt>
                <c:pt idx="59">
                  <c:v>88</c:v>
                </c:pt>
                <c:pt idx="60">
                  <c:v>87</c:v>
                </c:pt>
                <c:pt idx="61">
                  <c:v>71</c:v>
                </c:pt>
                <c:pt idx="62">
                  <c:v>103</c:v>
                </c:pt>
                <c:pt idx="63">
                  <c:v>26</c:v>
                </c:pt>
              </c:numCache>
            </c:numRef>
          </c:val>
          <c:extLst>
            <c:ext xmlns:c16="http://schemas.microsoft.com/office/drawing/2014/chart" uri="{C3380CC4-5D6E-409C-BE32-E72D297353CC}">
              <c16:uniqueId val="{00000007-5576-47A3-A75D-8D257A1F6FEF}"/>
            </c:ext>
          </c:extLst>
        </c:ser>
        <c:ser>
          <c:idx val="7"/>
          <c:order val="8"/>
          <c:tx>
            <c:strRef>
              <c:f>[2]Sheet1!$A$12</c:f>
              <c:strCache>
                <c:ptCount val="1"/>
                <c:pt idx="0">
                  <c:v>Rel-16 CR</c:v>
                </c:pt>
              </c:strCache>
            </c:strRef>
          </c:tx>
          <c:invertIfNegative val="0"/>
          <c:cat>
            <c:strRef>
              <c:f>[2]Sheet1!$O$1:$BZ$1</c:f>
              <c:strCache>
                <c:ptCount val="64"/>
                <c:pt idx="0">
                  <c:v>80</c:v>
                </c:pt>
                <c:pt idx="1">
                  <c:v>81</c:v>
                </c:pt>
                <c:pt idx="2">
                  <c:v>82</c:v>
                </c:pt>
                <c:pt idx="3">
                  <c:v>83</c:v>
                </c:pt>
                <c:pt idx="4">
                  <c:v>84</c:v>
                </c:pt>
                <c:pt idx="5">
                  <c:v>85</c:v>
                </c:pt>
                <c:pt idx="6">
                  <c:v>86</c:v>
                </c:pt>
                <c:pt idx="7">
                  <c:v>87</c:v>
                </c:pt>
                <c:pt idx="8">
                  <c:v>88</c:v>
                </c:pt>
                <c:pt idx="9">
                  <c:v>89</c:v>
                </c:pt>
                <c:pt idx="10">
                  <c:v>90</c:v>
                </c:pt>
                <c:pt idx="11">
                  <c:v>91</c:v>
                </c:pt>
                <c:pt idx="12">
                  <c:v>92</c:v>
                </c:pt>
                <c:pt idx="13">
                  <c:v>93</c:v>
                </c:pt>
                <c:pt idx="14">
                  <c:v>94</c:v>
                </c:pt>
                <c:pt idx="15">
                  <c:v>95</c:v>
                </c:pt>
                <c:pt idx="16">
                  <c:v>96</c:v>
                </c:pt>
                <c:pt idx="17">
                  <c:v>97</c:v>
                </c:pt>
                <c:pt idx="18">
                  <c:v>98</c:v>
                </c:pt>
                <c:pt idx="19">
                  <c:v>99</c:v>
                </c:pt>
                <c:pt idx="20">
                  <c:v>100</c:v>
                </c:pt>
                <c:pt idx="21">
                  <c:v>101</c:v>
                </c:pt>
                <c:pt idx="22">
                  <c:v>102</c:v>
                </c:pt>
                <c:pt idx="23">
                  <c:v>103</c:v>
                </c:pt>
                <c:pt idx="24">
                  <c:v>104</c:v>
                </c:pt>
                <c:pt idx="25">
                  <c:v>105</c:v>
                </c:pt>
                <c:pt idx="26">
                  <c:v>106</c:v>
                </c:pt>
                <c:pt idx="27">
                  <c:v>107+E</c:v>
                </c:pt>
                <c:pt idx="28">
                  <c:v>108</c:v>
                </c:pt>
                <c:pt idx="29">
                  <c:v>109</c:v>
                </c:pt>
                <c:pt idx="30">
                  <c:v>110</c:v>
                </c:pt>
                <c:pt idx="31">
                  <c:v>110AH</c:v>
                </c:pt>
                <c:pt idx="32">
                  <c:v>111</c:v>
                </c:pt>
                <c:pt idx="33">
                  <c:v>112</c:v>
                </c:pt>
                <c:pt idx="34">
                  <c:v>113</c:v>
                </c:pt>
                <c:pt idx="35">
                  <c:v>113AH</c:v>
                </c:pt>
                <c:pt idx="36">
                  <c:v>114</c:v>
                </c:pt>
                <c:pt idx="37">
                  <c:v>115</c:v>
                </c:pt>
                <c:pt idx="38">
                  <c:v>116</c:v>
                </c:pt>
                <c:pt idx="39">
                  <c:v>116bis</c:v>
                </c:pt>
                <c:pt idx="40">
                  <c:v>117</c:v>
                </c:pt>
                <c:pt idx="41">
                  <c:v>118</c:v>
                </c:pt>
                <c:pt idx="42">
                  <c:v>118bis</c:v>
                </c:pt>
                <c:pt idx="43">
                  <c:v>119</c:v>
                </c:pt>
                <c:pt idx="44">
                  <c:v>120</c:v>
                </c:pt>
                <c:pt idx="45">
                  <c:v>121</c:v>
                </c:pt>
                <c:pt idx="46">
                  <c:v>122</c:v>
                </c:pt>
                <c:pt idx="47">
                  <c:v>122bis</c:v>
                </c:pt>
                <c:pt idx="48">
                  <c:v>122e</c:v>
                </c:pt>
                <c:pt idx="49">
                  <c:v>123</c:v>
                </c:pt>
                <c:pt idx="50">
                  <c:v>124</c:v>
                </c:pt>
                <c:pt idx="51">
                  <c:v>125</c:v>
                </c:pt>
                <c:pt idx="52">
                  <c:v>126</c:v>
                </c:pt>
                <c:pt idx="53">
                  <c:v>127</c:v>
                </c:pt>
                <c:pt idx="54">
                  <c:v>127bis</c:v>
                </c:pt>
                <c:pt idx="55">
                  <c:v>128</c:v>
                </c:pt>
                <c:pt idx="56">
                  <c:v>128bis</c:v>
                </c:pt>
                <c:pt idx="57">
                  <c:v>129</c:v>
                </c:pt>
                <c:pt idx="58">
                  <c:v>129bis</c:v>
                </c:pt>
                <c:pt idx="59">
                  <c:v>130</c:v>
                </c:pt>
                <c:pt idx="60">
                  <c:v>131</c:v>
                </c:pt>
                <c:pt idx="61">
                  <c:v>132</c:v>
                </c:pt>
                <c:pt idx="62">
                  <c:v>133</c:v>
                </c:pt>
                <c:pt idx="63">
                  <c:v>134</c:v>
                </c:pt>
              </c:strCache>
            </c:strRef>
          </c:cat>
          <c:val>
            <c:numRef>
              <c:f>[2]Sheet1!$O$12:$BZ$12</c:f>
              <c:numCache>
                <c:formatCode>General</c:formatCode>
                <c:ptCount val="64"/>
                <c:pt idx="56">
                  <c:v>2</c:v>
                </c:pt>
                <c:pt idx="58">
                  <c:v>3</c:v>
                </c:pt>
                <c:pt idx="59">
                  <c:v>66</c:v>
                </c:pt>
                <c:pt idx="60">
                  <c:v>133</c:v>
                </c:pt>
                <c:pt idx="61">
                  <c:v>117</c:v>
                </c:pt>
                <c:pt idx="62">
                  <c:v>233</c:v>
                </c:pt>
                <c:pt idx="63">
                  <c:v>279</c:v>
                </c:pt>
              </c:numCache>
            </c:numRef>
          </c:val>
          <c:extLst>
            <c:ext xmlns:c16="http://schemas.microsoft.com/office/drawing/2014/chart" uri="{C3380CC4-5D6E-409C-BE32-E72D297353CC}">
              <c16:uniqueId val="{00000008-5576-47A3-A75D-8D257A1F6FEF}"/>
            </c:ext>
          </c:extLst>
        </c:ser>
        <c:dLbls>
          <c:showLegendKey val="0"/>
          <c:showVal val="0"/>
          <c:showCatName val="0"/>
          <c:showSerName val="0"/>
          <c:showPercent val="0"/>
          <c:showBubbleSize val="0"/>
        </c:dLbls>
        <c:gapWidth val="150"/>
        <c:shape val="box"/>
        <c:axId val="177373600"/>
        <c:axId val="177374160"/>
        <c:axId val="0"/>
      </c:bar3DChart>
      <c:catAx>
        <c:axId val="177373600"/>
        <c:scaling>
          <c:orientation val="minMax"/>
        </c:scaling>
        <c:delete val="0"/>
        <c:axPos val="b"/>
        <c:numFmt formatCode="General" sourceLinked="0"/>
        <c:majorTickMark val="out"/>
        <c:minorTickMark val="none"/>
        <c:tickLblPos val="nextTo"/>
        <c:txPr>
          <a:bodyPr/>
          <a:lstStyle/>
          <a:p>
            <a:pPr>
              <a:defRPr sz="900"/>
            </a:pPr>
            <a:endParaRPr lang="en-US"/>
          </a:p>
        </c:txPr>
        <c:crossAx val="177374160"/>
        <c:crosses val="autoZero"/>
        <c:auto val="1"/>
        <c:lblAlgn val="ctr"/>
        <c:lblOffset val="100"/>
        <c:tickLblSkip val="1"/>
        <c:noMultiLvlLbl val="0"/>
      </c:catAx>
      <c:valAx>
        <c:axId val="177374160"/>
        <c:scaling>
          <c:orientation val="minMax"/>
        </c:scaling>
        <c:delete val="0"/>
        <c:axPos val="l"/>
        <c:majorGridlines/>
        <c:numFmt formatCode="General" sourceLinked="1"/>
        <c:majorTickMark val="out"/>
        <c:minorTickMark val="none"/>
        <c:tickLblPos val="nextTo"/>
        <c:txPr>
          <a:bodyPr/>
          <a:lstStyle/>
          <a:p>
            <a:pPr>
              <a:defRPr sz="900"/>
            </a:pPr>
            <a:endParaRPr lang="en-US"/>
          </a:p>
        </c:txPr>
        <c:crossAx val="177373600"/>
        <c:crosses val="autoZero"/>
        <c:crossBetween val="between"/>
      </c:valAx>
    </c:plotArea>
    <c:legend>
      <c:legendPos val="r"/>
      <c:layout>
        <c:manualLayout>
          <c:xMode val="edge"/>
          <c:yMode val="edge"/>
          <c:x val="0.28086025621886535"/>
          <c:y val="0.10975425770827318"/>
          <c:w val="0.14255406042004479"/>
          <c:h val="0.46700504517475094"/>
        </c:manualLayout>
      </c:layout>
      <c:overlay val="0"/>
    </c:legend>
    <c:plotVisOnly val="1"/>
    <c:dispBlanksAs val="gap"/>
    <c:showDLblsOverMax val="0"/>
  </c:chart>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01">
  <cs:axisTitle>
    <cs:lnRef idx="0"/>
    <cs:fillRef idx="0"/>
    <cs:effectRef idx="0"/>
    <cs:fontRef idx="minor">
      <a:schemeClr val="tx1">
        <a:lumMod val="50000"/>
        <a:lumOff val="50000"/>
      </a:schemeClr>
    </cs:fontRef>
    <cs:defRPr sz="900"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50000"/>
        <a:lumOff val="50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400"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900"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9/9/2019</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9/9/2019</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2104670-74C2-4A6C-A838-B3BB595D87DD}" type="slidenum">
              <a:rPr lang="en-GB" altLang="en-US" smtClean="0"/>
              <a:pPr>
                <a:spcBef>
                  <a:spcPct val="0"/>
                </a:spcBef>
              </a:pPr>
              <a:t>1</a:t>
            </a:fld>
            <a:endParaRPr lang="en-GB" altLang="en-US"/>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648913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a:ln/>
        </p:spPr>
      </p:sp>
      <p:sp>
        <p:nvSpPr>
          <p:cNvPr id="51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a:p>
        </p:txBody>
      </p:sp>
      <p:sp>
        <p:nvSpPr>
          <p:cNvPr id="51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000">
                <a:solidFill>
                  <a:schemeClr val="tx1"/>
                </a:solidFill>
                <a:latin typeface="Arial" panose="020B0604020202020204" pitchFamily="34" charset="0"/>
                <a:cs typeface="Arial" panose="020B0604020202020204" pitchFamily="34" charset="0"/>
              </a:defRPr>
            </a:lvl1pPr>
            <a:lvl2pPr marL="742950" indent="-285750" defTabSz="930275" eaLnBrk="0" hangingPunct="0">
              <a:defRPr sz="1000">
                <a:solidFill>
                  <a:schemeClr val="tx1"/>
                </a:solidFill>
                <a:latin typeface="Arial" panose="020B0604020202020204" pitchFamily="34" charset="0"/>
                <a:cs typeface="Arial" panose="020B0604020202020204" pitchFamily="34" charset="0"/>
              </a:defRPr>
            </a:lvl2pPr>
            <a:lvl3pPr marL="1143000" indent="-228600" defTabSz="930275" eaLnBrk="0" hangingPunct="0">
              <a:defRPr sz="1000">
                <a:solidFill>
                  <a:schemeClr val="tx1"/>
                </a:solidFill>
                <a:latin typeface="Arial" panose="020B0604020202020204" pitchFamily="34" charset="0"/>
                <a:cs typeface="Arial" panose="020B0604020202020204" pitchFamily="34" charset="0"/>
              </a:defRPr>
            </a:lvl3pPr>
            <a:lvl4pPr marL="1600200" indent="-228600" defTabSz="930275" eaLnBrk="0" hangingPunct="0">
              <a:defRPr sz="1000">
                <a:solidFill>
                  <a:schemeClr val="tx1"/>
                </a:solidFill>
                <a:latin typeface="Arial" panose="020B0604020202020204" pitchFamily="34" charset="0"/>
                <a:cs typeface="Arial" panose="020B0604020202020204" pitchFamily="34" charset="0"/>
              </a:defRPr>
            </a:lvl4pPr>
            <a:lvl5pPr marL="2057400" indent="-228600" defTabSz="930275" eaLnBrk="0" hangingPunct="0">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fld id="{97F3E72B-AC6E-41A0-AAB5-625C4A3D5719}" type="slidenum">
              <a:rPr lang="en-GB" altLang="de-DE" sz="1200">
                <a:latin typeface="Times New Roman" panose="02020603050405020304" pitchFamily="18" charset="0"/>
              </a:rPr>
              <a:pPr eaLnBrk="1" hangingPunct="1"/>
              <a:t>6</a:t>
            </a:fld>
            <a:endParaRPr lang="en-GB" altLang="de-DE" sz="1200">
              <a:latin typeface="Times New Roman" panose="02020603050405020304" pitchFamily="18" charset="0"/>
            </a:endParaRPr>
          </a:p>
        </p:txBody>
      </p:sp>
    </p:spTree>
    <p:extLst>
      <p:ext uri="{BB962C8B-B14F-4D97-AF65-F5344CB8AC3E}">
        <p14:creationId xmlns:p14="http://schemas.microsoft.com/office/powerpoint/2010/main" val="10345505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37A05E61-B709-4D62-82DB-1FADE2ECC5F1}"/>
              </a:ext>
            </a:extLst>
          </p:cNvPr>
          <p:cNvSpPr>
            <a:spLocks noGrp="1" noRot="1" noChangeAspect="1" noChangeArrowheads="1" noTextEdit="1"/>
          </p:cNvSpPr>
          <p:nvPr>
            <p:ph type="sldImg"/>
          </p:nvPr>
        </p:nvSpPr>
        <p:spPr>
          <a:ln/>
        </p:spPr>
      </p:sp>
      <p:sp>
        <p:nvSpPr>
          <p:cNvPr id="31747" name="Notes Placeholder 2">
            <a:extLst>
              <a:ext uri="{FF2B5EF4-FFF2-40B4-BE49-F238E27FC236}">
                <a16:creationId xmlns:a16="http://schemas.microsoft.com/office/drawing/2014/main" id="{753838AD-BAAD-4E03-9BB7-8F324AEA3DF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1748" name="Slide Number Placeholder 3">
            <a:extLst>
              <a:ext uri="{FF2B5EF4-FFF2-40B4-BE49-F238E27FC236}">
                <a16:creationId xmlns:a16="http://schemas.microsoft.com/office/drawing/2014/main" id="{A745004C-B3A8-47DF-83ED-B90D3C63CF5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cs typeface="Arial" panose="020B0604020202020204" pitchFamily="34" charset="0"/>
              </a:defRPr>
            </a:lvl1pPr>
            <a:lvl2pPr marL="742950" indent="-285750" defTabSz="930275">
              <a:defRPr>
                <a:solidFill>
                  <a:schemeClr val="tx1"/>
                </a:solidFill>
                <a:latin typeface="Arial" panose="020B0604020202020204" pitchFamily="34" charset="0"/>
                <a:cs typeface="Arial" panose="020B0604020202020204" pitchFamily="34" charset="0"/>
              </a:defRPr>
            </a:lvl2pPr>
            <a:lvl3pPr marL="1143000" indent="-228600" defTabSz="930275">
              <a:defRPr>
                <a:solidFill>
                  <a:schemeClr val="tx1"/>
                </a:solidFill>
                <a:latin typeface="Arial" panose="020B0604020202020204" pitchFamily="34" charset="0"/>
                <a:cs typeface="Arial" panose="020B0604020202020204" pitchFamily="34" charset="0"/>
              </a:defRPr>
            </a:lvl3pPr>
            <a:lvl4pPr marL="1600200" indent="-228600" defTabSz="930275">
              <a:defRPr>
                <a:solidFill>
                  <a:schemeClr val="tx1"/>
                </a:solidFill>
                <a:latin typeface="Arial" panose="020B0604020202020204" pitchFamily="34" charset="0"/>
                <a:cs typeface="Arial" panose="020B0604020202020204" pitchFamily="34" charset="0"/>
              </a:defRPr>
            </a:lvl4pPr>
            <a:lvl5pPr marL="2057400" indent="-228600" defTabSz="930275">
              <a:defRPr>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5A143A4-4ED1-489E-B63F-91E4A3E7EB3D}" type="slidenum">
              <a:rPr lang="en-GB" altLang="en-US" smtClean="0">
                <a:latin typeface="Times New Roman" panose="02020603050405020304" pitchFamily="18" charset="0"/>
              </a:rPr>
              <a:pPr/>
              <a:t>37</a:t>
            </a:fld>
            <a:endParaRPr lang="en-GB" altLang="en-US">
              <a:latin typeface="Times New Roman" panose="02020603050405020304" pitchFamily="18" charset="0"/>
            </a:endParaRPr>
          </a:p>
        </p:txBody>
      </p:sp>
    </p:spTree>
    <p:extLst>
      <p:ext uri="{BB962C8B-B14F-4D97-AF65-F5344CB8AC3E}">
        <p14:creationId xmlns:p14="http://schemas.microsoft.com/office/powerpoint/2010/main" val="39765978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76C9D3D4-DC64-4735-B11C-942060846613}"/>
              </a:ext>
            </a:extLst>
          </p:cNvPr>
          <p:cNvSpPr>
            <a:spLocks noGrp="1" noRot="1" noChangeAspect="1" noChangeArrowheads="1" noTextEdit="1"/>
          </p:cNvSpPr>
          <p:nvPr>
            <p:ph type="sldImg"/>
          </p:nvPr>
        </p:nvSpPr>
        <p:spPr>
          <a:ln/>
        </p:spPr>
      </p:sp>
      <p:sp>
        <p:nvSpPr>
          <p:cNvPr id="33795" name="Notes Placeholder 2">
            <a:extLst>
              <a:ext uri="{FF2B5EF4-FFF2-40B4-BE49-F238E27FC236}">
                <a16:creationId xmlns:a16="http://schemas.microsoft.com/office/drawing/2014/main" id="{8C05A89C-111A-4E4D-AA85-84B4F4F6B33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a:extLst>
              <a:ext uri="{FF2B5EF4-FFF2-40B4-BE49-F238E27FC236}">
                <a16:creationId xmlns:a16="http://schemas.microsoft.com/office/drawing/2014/main" id="{57A295C5-E540-4DB7-91D2-AC60B8D698A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cs typeface="Arial" panose="020B0604020202020204" pitchFamily="34" charset="0"/>
              </a:defRPr>
            </a:lvl1pPr>
            <a:lvl2pPr marL="742950" indent="-285750" defTabSz="930275">
              <a:defRPr>
                <a:solidFill>
                  <a:schemeClr val="tx1"/>
                </a:solidFill>
                <a:latin typeface="Arial" panose="020B0604020202020204" pitchFamily="34" charset="0"/>
                <a:cs typeface="Arial" panose="020B0604020202020204" pitchFamily="34" charset="0"/>
              </a:defRPr>
            </a:lvl2pPr>
            <a:lvl3pPr marL="1143000" indent="-228600" defTabSz="930275">
              <a:defRPr>
                <a:solidFill>
                  <a:schemeClr val="tx1"/>
                </a:solidFill>
                <a:latin typeface="Arial" panose="020B0604020202020204" pitchFamily="34" charset="0"/>
                <a:cs typeface="Arial" panose="020B0604020202020204" pitchFamily="34" charset="0"/>
              </a:defRPr>
            </a:lvl3pPr>
            <a:lvl4pPr marL="1600200" indent="-228600" defTabSz="930275">
              <a:defRPr>
                <a:solidFill>
                  <a:schemeClr val="tx1"/>
                </a:solidFill>
                <a:latin typeface="Arial" panose="020B0604020202020204" pitchFamily="34" charset="0"/>
                <a:cs typeface="Arial" panose="020B0604020202020204" pitchFamily="34" charset="0"/>
              </a:defRPr>
            </a:lvl4pPr>
            <a:lvl5pPr marL="2057400" indent="-228600" defTabSz="930275">
              <a:defRPr>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07E88C7-D3C6-4631-933F-41028BEF5B9D}" type="slidenum">
              <a:rPr lang="en-GB" altLang="en-US" smtClean="0">
                <a:latin typeface="Times New Roman" panose="02020603050405020304" pitchFamily="18" charset="0"/>
              </a:rPr>
              <a:pPr/>
              <a:t>38</a:t>
            </a:fld>
            <a:endParaRPr lang="en-GB" altLang="en-US">
              <a:latin typeface="Times New Roman" panose="02020603050405020304" pitchFamily="18" charset="0"/>
            </a:endParaRPr>
          </a:p>
        </p:txBody>
      </p:sp>
    </p:spTree>
    <p:extLst>
      <p:ext uri="{BB962C8B-B14F-4D97-AF65-F5344CB8AC3E}">
        <p14:creationId xmlns:p14="http://schemas.microsoft.com/office/powerpoint/2010/main" val="40807863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76C9D3D4-DC64-4735-B11C-942060846613}"/>
              </a:ext>
            </a:extLst>
          </p:cNvPr>
          <p:cNvSpPr>
            <a:spLocks noGrp="1" noRot="1" noChangeAspect="1" noChangeArrowheads="1" noTextEdit="1"/>
          </p:cNvSpPr>
          <p:nvPr>
            <p:ph type="sldImg"/>
          </p:nvPr>
        </p:nvSpPr>
        <p:spPr>
          <a:ln/>
        </p:spPr>
      </p:sp>
      <p:sp>
        <p:nvSpPr>
          <p:cNvPr id="33795" name="Notes Placeholder 2">
            <a:extLst>
              <a:ext uri="{FF2B5EF4-FFF2-40B4-BE49-F238E27FC236}">
                <a16:creationId xmlns:a16="http://schemas.microsoft.com/office/drawing/2014/main" id="{8C05A89C-111A-4E4D-AA85-84B4F4F6B33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a:extLst>
              <a:ext uri="{FF2B5EF4-FFF2-40B4-BE49-F238E27FC236}">
                <a16:creationId xmlns:a16="http://schemas.microsoft.com/office/drawing/2014/main" id="{57A295C5-E540-4DB7-91D2-AC60B8D698A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cs typeface="Arial" panose="020B0604020202020204" pitchFamily="34" charset="0"/>
              </a:defRPr>
            </a:lvl1pPr>
            <a:lvl2pPr marL="742950" indent="-285750" defTabSz="930275">
              <a:defRPr>
                <a:solidFill>
                  <a:schemeClr val="tx1"/>
                </a:solidFill>
                <a:latin typeface="Arial" panose="020B0604020202020204" pitchFamily="34" charset="0"/>
                <a:cs typeface="Arial" panose="020B0604020202020204" pitchFamily="34" charset="0"/>
              </a:defRPr>
            </a:lvl2pPr>
            <a:lvl3pPr marL="1143000" indent="-228600" defTabSz="930275">
              <a:defRPr>
                <a:solidFill>
                  <a:schemeClr val="tx1"/>
                </a:solidFill>
                <a:latin typeface="Arial" panose="020B0604020202020204" pitchFamily="34" charset="0"/>
                <a:cs typeface="Arial" panose="020B0604020202020204" pitchFamily="34" charset="0"/>
              </a:defRPr>
            </a:lvl3pPr>
            <a:lvl4pPr marL="1600200" indent="-228600" defTabSz="930275">
              <a:defRPr>
                <a:solidFill>
                  <a:schemeClr val="tx1"/>
                </a:solidFill>
                <a:latin typeface="Arial" panose="020B0604020202020204" pitchFamily="34" charset="0"/>
                <a:cs typeface="Arial" panose="020B0604020202020204" pitchFamily="34" charset="0"/>
              </a:defRPr>
            </a:lvl4pPr>
            <a:lvl5pPr marL="2057400" indent="-228600" defTabSz="930275">
              <a:defRPr>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07E88C7-D3C6-4631-933F-41028BEF5B9D}" type="slidenum">
              <a:rPr lang="en-GB" altLang="en-US" smtClean="0">
                <a:latin typeface="Times New Roman" panose="02020603050405020304" pitchFamily="18" charset="0"/>
              </a:rPr>
              <a:pPr/>
              <a:t>39</a:t>
            </a:fld>
            <a:endParaRPr lang="en-GB" altLang="en-US">
              <a:latin typeface="Times New Roman" panose="02020603050405020304" pitchFamily="18" charset="0"/>
            </a:endParaRPr>
          </a:p>
        </p:txBody>
      </p:sp>
    </p:spTree>
    <p:extLst>
      <p:ext uri="{BB962C8B-B14F-4D97-AF65-F5344CB8AC3E}">
        <p14:creationId xmlns:p14="http://schemas.microsoft.com/office/powerpoint/2010/main" val="1431971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sz="1200" b="1" kern="1200" dirty="0">
                <a:solidFill>
                  <a:schemeClr val="tx1"/>
                </a:solidFill>
                <a:latin typeface="Arial "/>
                <a:ea typeface="+mn-ea"/>
                <a:cs typeface="Arial" panose="020B0604020202020204" pitchFamily="34" charset="0"/>
              </a:rPr>
              <a:t>3GPP TSG SA Meeting #85</a:t>
            </a:r>
          </a:p>
          <a:p>
            <a:r>
              <a:rPr lang="de-DE" sz="1200" b="1" kern="1200" dirty="0">
                <a:solidFill>
                  <a:schemeClr val="tx1"/>
                </a:solidFill>
                <a:latin typeface="Arial "/>
                <a:ea typeface="+mn-ea"/>
                <a:cs typeface="Arial" panose="020B0604020202020204" pitchFamily="34" charset="0"/>
              </a:rPr>
              <a:t>Newport</a:t>
            </a:r>
            <a:r>
              <a:rPr lang="de-DE" sz="1200" b="1" kern="1200" baseline="0" dirty="0">
                <a:solidFill>
                  <a:schemeClr val="tx1"/>
                </a:solidFill>
                <a:latin typeface="Arial "/>
                <a:ea typeface="+mn-ea"/>
                <a:cs typeface="Arial" panose="020B0604020202020204" pitchFamily="34" charset="0"/>
              </a:rPr>
              <a:t> Beach</a:t>
            </a:r>
            <a:r>
              <a:rPr lang="de-DE" sz="1200" b="1" kern="1200" dirty="0">
                <a:solidFill>
                  <a:schemeClr val="tx1"/>
                </a:solidFill>
                <a:latin typeface="Arial "/>
                <a:ea typeface="+mn-ea"/>
                <a:cs typeface="Arial" panose="020B0604020202020204" pitchFamily="34" charset="0"/>
              </a:rPr>
              <a:t>, CA, USA, 17-20 September 2019</a:t>
            </a:r>
            <a:endParaRPr lang="sv-SE" altLang="en-US" sz="1200" b="1" kern="1200" dirty="0">
              <a:solidFill>
                <a:schemeClr val="tx1"/>
              </a:solidFill>
              <a:latin typeface="Arial "/>
              <a:ea typeface="+mn-ea"/>
              <a:cs typeface="Arial" panose="020B0604020202020204" pitchFamily="34" charset="0"/>
            </a:endParaRPr>
          </a:p>
        </p:txBody>
      </p:sp>
      <p:sp>
        <p:nvSpPr>
          <p:cNvPr id="5" name="Text Box 13"/>
          <p:cNvSpPr txBox="1">
            <a:spLocks noChangeArrowheads="1"/>
          </p:cNvSpPr>
          <p:nvPr userDrawn="1"/>
        </p:nvSpPr>
        <p:spPr bwMode="auto">
          <a:xfrm>
            <a:off x="5604543" y="324480"/>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SP-190600</a:t>
            </a:r>
            <a:endParaRPr lang="en-GB" altLang="en-US" sz="1400" b="1" dirty="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B0D3894F-37FA-4352-A828-959DE0BB230E}" type="slidenum">
              <a:rPr lang="en-GB"/>
              <a:pPr>
                <a:defRPr/>
              </a:pPr>
              <a:t>‹#›</a:t>
            </a:fld>
            <a:endParaRPr lang="en-GB"/>
          </a:p>
        </p:txBody>
      </p:sp>
    </p:spTree>
    <p:extLst>
      <p:ext uri="{BB962C8B-B14F-4D97-AF65-F5344CB8AC3E}">
        <p14:creationId xmlns:p14="http://schemas.microsoft.com/office/powerpoint/2010/main" val="6504064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3029777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SA#85</a:t>
            </a:r>
            <a:r>
              <a:rPr lang="en-GB" altLang="de-DE" sz="1200" baseline="0" dirty="0">
                <a:solidFill>
                  <a:schemeClr val="bg1"/>
                </a:solidFill>
              </a:rPr>
              <a:t> Newport Beach, CA</a:t>
            </a:r>
            <a:r>
              <a:rPr lang="en-GB" altLang="de-DE" sz="1200" dirty="0">
                <a:solidFill>
                  <a:schemeClr val="bg1"/>
                </a:solidFill>
              </a:rPr>
              <a:t>, USA,</a:t>
            </a:r>
            <a:r>
              <a:rPr lang="en-GB" altLang="de-DE" sz="1200" baseline="0" dirty="0">
                <a:solidFill>
                  <a:schemeClr val="bg1"/>
                </a:solidFill>
              </a:rPr>
              <a:t> September 17 - 20, 2019</a:t>
            </a:r>
            <a:endParaRPr lang="en-GB" altLang="de-DE" sz="1200" dirty="0">
              <a:solidFill>
                <a:schemeClr val="bg1"/>
              </a:solidFill>
            </a:endParaRPr>
          </a:p>
          <a:p>
            <a:pPr>
              <a:defRPr/>
            </a:pPr>
            <a:endParaRPr lang="en-GB" sz="1200"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a:p>
          <a:p>
            <a:pPr>
              <a:defRPr/>
            </a:pPr>
            <a:endParaRPr lang="en-GB" altLang="en-US"/>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a:solidFill>
                  <a:schemeClr val="bg1"/>
                </a:solidFill>
              </a:rPr>
              <a:t>© 3GPP 2012</a:t>
            </a:r>
            <a:endParaRPr lang="en-GB" altLang="en-US"/>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2019</a:t>
            </a:r>
          </a:p>
        </p:txBody>
      </p:sp>
      <p:pic>
        <p:nvPicPr>
          <p:cNvPr id="1033" name="Picture 10" descr="3GPP_TM_RD.jpg"/>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71" r:id="rId4"/>
    <p:sldLayoutId id="2147483769" r:id="rId5"/>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1371600" y="3431309"/>
            <a:ext cx="6400800" cy="2578316"/>
          </a:xfrm>
        </p:spPr>
        <p:txBody>
          <a:bodyPr/>
          <a:lstStyle/>
          <a:p>
            <a:pPr marL="0" indent="0" algn="ctr" eaLnBrk="1" hangingPunct="1">
              <a:buFontTx/>
              <a:buNone/>
            </a:pPr>
            <a:r>
              <a:rPr lang="fr-FR" altLang="de-DE" dirty="0">
                <a:effectLst>
                  <a:outerShdw blurRad="38100" dist="38100" dir="2700000" algn="tl">
                    <a:srgbClr val="000000">
                      <a:alpha val="43137"/>
                    </a:srgbClr>
                  </a:outerShdw>
                </a:effectLst>
              </a:rPr>
              <a:t>Puneet Jain</a:t>
            </a:r>
          </a:p>
          <a:p>
            <a:pPr marL="0" indent="0" algn="ctr" eaLnBrk="1" hangingPunct="1">
              <a:buFontTx/>
              <a:buNone/>
            </a:pPr>
            <a:r>
              <a:rPr lang="fr-FR" altLang="de-DE" dirty="0">
                <a:effectLst>
                  <a:outerShdw blurRad="38100" dist="38100" dir="2700000" algn="tl">
                    <a:srgbClr val="000000">
                      <a:alpha val="43137"/>
                    </a:srgbClr>
                  </a:outerShdw>
                </a:effectLst>
              </a:rPr>
              <a:t>SA2 Chairman, Intel</a:t>
            </a:r>
          </a:p>
          <a:p>
            <a:pPr marL="0" indent="0" algn="ctr" eaLnBrk="1" hangingPunct="1">
              <a:buFontTx/>
              <a:buNone/>
            </a:pPr>
            <a:endParaRPr lang="fr-FR" altLang="de-DE" sz="1400" dirty="0">
              <a:effectLst>
                <a:outerShdw blurRad="38100" dist="38100" dir="2700000" algn="tl">
                  <a:srgbClr val="000000">
                    <a:alpha val="43137"/>
                  </a:srgbClr>
                </a:outerShdw>
              </a:effectLst>
            </a:endParaRPr>
          </a:p>
          <a:p>
            <a:pPr marL="0" indent="0" algn="ctr" eaLnBrk="1" hangingPunct="1">
              <a:buFontTx/>
              <a:buNone/>
            </a:pPr>
            <a:r>
              <a:rPr lang="fr-FR" altLang="de-DE" dirty="0">
                <a:effectLst>
                  <a:outerShdw blurRad="38100" dist="38100" dir="2700000" algn="tl">
                    <a:srgbClr val="000000">
                      <a:alpha val="43137"/>
                    </a:srgbClr>
                  </a:outerShdw>
                </a:effectLst>
              </a:rPr>
              <a:t>Maurice Pope</a:t>
            </a:r>
          </a:p>
          <a:p>
            <a:pPr marL="0" indent="0" algn="ctr" eaLnBrk="1" hangingPunct="1">
              <a:buFontTx/>
              <a:buNone/>
            </a:pPr>
            <a:r>
              <a:rPr lang="fr-FR" altLang="de-DE" dirty="0">
                <a:effectLst>
                  <a:outerShdw blurRad="38100" dist="38100" dir="2700000" algn="tl">
                    <a:srgbClr val="000000">
                      <a:alpha val="43137"/>
                    </a:srgbClr>
                  </a:outerShdw>
                </a:effectLst>
              </a:rPr>
              <a:t>SA2 Secretary, MCC</a:t>
            </a:r>
            <a:endParaRPr lang="de-DE" altLang="de-DE" dirty="0">
              <a:effectLst>
                <a:outerShdw blurRad="38100" dist="38100" dir="2700000" algn="tl">
                  <a:srgbClr val="000000">
                    <a:alpha val="43137"/>
                  </a:srgbClr>
                </a:outerShdw>
              </a:effectLst>
            </a:endParaRPr>
          </a:p>
        </p:txBody>
      </p:sp>
      <p:sp>
        <p:nvSpPr>
          <p:cNvPr id="7" name="Text Box 63"/>
          <p:cNvSpPr txBox="1">
            <a:spLocks noChangeArrowheads="1"/>
          </p:cNvSpPr>
          <p:nvPr/>
        </p:nvSpPr>
        <p:spPr bwMode="auto">
          <a:xfrm>
            <a:off x="1560727" y="1575654"/>
            <a:ext cx="6022546" cy="2000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5200" b="1" dirty="0">
                <a:solidFill>
                  <a:srgbClr val="FF3300"/>
                </a:solidFill>
                <a:effectLst>
                  <a:outerShdw blurRad="38100" dist="38100" dir="2700000" algn="tl">
                    <a:srgbClr val="C0C0C0"/>
                  </a:outerShdw>
                </a:effectLst>
                <a:latin typeface="Calibri" pitchFamily="34" charset="0"/>
              </a:rPr>
              <a:t>SA2 Status Report to </a:t>
            </a:r>
          </a:p>
          <a:p>
            <a:pPr algn="ctr">
              <a:defRPr/>
            </a:pPr>
            <a:r>
              <a:rPr lang="en-GB" sz="5200" b="1" dirty="0">
                <a:solidFill>
                  <a:srgbClr val="FF3300"/>
                </a:solidFill>
                <a:effectLst>
                  <a:outerShdw blurRad="38100" dist="38100" dir="2700000" algn="tl">
                    <a:srgbClr val="C0C0C0"/>
                  </a:outerShdw>
                </a:effectLst>
                <a:latin typeface="Calibri" pitchFamily="34" charset="0"/>
              </a:rPr>
              <a:t>TSG SA#85</a:t>
            </a:r>
            <a:br>
              <a:rPr lang="en-GB" sz="3200" dirty="0">
                <a:solidFill>
                  <a:srgbClr val="FF3300"/>
                </a:solidFill>
                <a:effectLst>
                  <a:outerShdw blurRad="38100" dist="38100" dir="2700000" algn="tl">
                    <a:srgbClr val="C0C0C0"/>
                  </a:outerShdw>
                </a:effectLst>
                <a:latin typeface="Calibri" pitchFamily="34" charset="0"/>
              </a:rPr>
            </a:br>
            <a:endParaRPr lang="en-US" sz="2000" dirty="0">
              <a:solidFill>
                <a:srgbClr val="948A54"/>
              </a:solidFill>
              <a:effectLst>
                <a:outerShdw blurRad="38100" dist="38100" dir="2700000" algn="tl">
                  <a:srgbClr val="C0C0C0"/>
                </a:outerShdw>
              </a:effectLst>
              <a:latin typeface="Calibri"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de-DE" altLang="de-DE" b="1" dirty="0"/>
              <a:t>1) General Aspects (7/7)</a:t>
            </a:r>
            <a:br>
              <a:rPr lang="de-DE" altLang="de-DE" b="1" dirty="0"/>
            </a:br>
            <a:r>
              <a:rPr lang="de-DE" altLang="de-DE" b="1" dirty="0"/>
              <a:t>SA2 Agreed CRs by Release / Meeting</a:t>
            </a:r>
          </a:p>
        </p:txBody>
      </p:sp>
      <p:cxnSp>
        <p:nvCxnSpPr>
          <p:cNvPr id="18435" name="Straight Connector 11"/>
          <p:cNvCxnSpPr>
            <a:cxnSpLocks noChangeShapeType="1"/>
          </p:cNvCxnSpPr>
          <p:nvPr/>
        </p:nvCxnSpPr>
        <p:spPr bwMode="auto">
          <a:xfrm flipV="1">
            <a:off x="4935738" y="5884722"/>
            <a:ext cx="1083176" cy="2059"/>
          </a:xfrm>
          <a:prstGeom prst="line">
            <a:avLst/>
          </a:prstGeom>
          <a:noFill/>
          <a:ln w="28575" algn="ctr">
            <a:solidFill>
              <a:srgbClr val="F6BF5C"/>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436" name="Straight Connector 16"/>
          <p:cNvCxnSpPr>
            <a:cxnSpLocks noChangeShapeType="1"/>
          </p:cNvCxnSpPr>
          <p:nvPr/>
        </p:nvCxnSpPr>
        <p:spPr bwMode="auto">
          <a:xfrm flipV="1">
            <a:off x="2132278" y="5873710"/>
            <a:ext cx="1247704" cy="9488"/>
          </a:xfrm>
          <a:prstGeom prst="line">
            <a:avLst/>
          </a:prstGeom>
          <a:noFill/>
          <a:ln w="28575" algn="ctr">
            <a:solidFill>
              <a:srgbClr val="00B05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437" name="TextBox 27"/>
          <p:cNvSpPr txBox="1">
            <a:spLocks noChangeArrowheads="1"/>
          </p:cNvSpPr>
          <p:nvPr/>
        </p:nvSpPr>
        <p:spPr bwMode="auto">
          <a:xfrm>
            <a:off x="2283422" y="5871399"/>
            <a:ext cx="8858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600" dirty="0">
                <a:solidFill>
                  <a:srgbClr val="00B050"/>
                </a:solidFill>
                <a:latin typeface="Arial Black" panose="020B0A04020102020204" pitchFamily="34" charset="0"/>
              </a:rPr>
              <a:t>Rel-12</a:t>
            </a:r>
          </a:p>
        </p:txBody>
      </p:sp>
      <p:cxnSp>
        <p:nvCxnSpPr>
          <p:cNvPr id="18438" name="Straight Connector 31"/>
          <p:cNvCxnSpPr>
            <a:cxnSpLocks noChangeShapeType="1"/>
          </p:cNvCxnSpPr>
          <p:nvPr/>
        </p:nvCxnSpPr>
        <p:spPr bwMode="auto">
          <a:xfrm flipV="1">
            <a:off x="789943" y="5878787"/>
            <a:ext cx="1271445" cy="7994"/>
          </a:xfrm>
          <a:prstGeom prst="line">
            <a:avLst/>
          </a:prstGeom>
          <a:noFill/>
          <a:ln w="28575" algn="ctr">
            <a:solidFill>
              <a:srgbClr val="66330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439" name="TextBox 33"/>
          <p:cNvSpPr txBox="1">
            <a:spLocks noChangeArrowheads="1"/>
          </p:cNvSpPr>
          <p:nvPr/>
        </p:nvSpPr>
        <p:spPr bwMode="auto">
          <a:xfrm>
            <a:off x="941268" y="5873710"/>
            <a:ext cx="8874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600" dirty="0">
                <a:solidFill>
                  <a:srgbClr val="663300"/>
                </a:solidFill>
                <a:latin typeface="Arial Black" panose="020B0A04020102020204" pitchFamily="34" charset="0"/>
              </a:rPr>
              <a:t>Rel-11</a:t>
            </a:r>
          </a:p>
        </p:txBody>
      </p:sp>
      <p:sp>
        <p:nvSpPr>
          <p:cNvPr id="18440" name="TextBox 25"/>
          <p:cNvSpPr txBox="1">
            <a:spLocks noChangeArrowheads="1"/>
          </p:cNvSpPr>
          <p:nvPr/>
        </p:nvSpPr>
        <p:spPr bwMode="auto">
          <a:xfrm>
            <a:off x="5046986" y="5870123"/>
            <a:ext cx="8874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600" dirty="0">
                <a:solidFill>
                  <a:srgbClr val="FFC000"/>
                </a:solidFill>
                <a:latin typeface="Arial Black" panose="020B0A04020102020204" pitchFamily="34" charset="0"/>
              </a:rPr>
              <a:t>Rel-14</a:t>
            </a:r>
          </a:p>
        </p:txBody>
      </p:sp>
      <p:sp>
        <p:nvSpPr>
          <p:cNvPr id="18441" name="TextBox 12"/>
          <p:cNvSpPr txBox="1">
            <a:spLocks noChangeArrowheads="1"/>
          </p:cNvSpPr>
          <p:nvPr/>
        </p:nvSpPr>
        <p:spPr bwMode="auto">
          <a:xfrm rot="-5400000">
            <a:off x="-780904" y="3554413"/>
            <a:ext cx="18653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800" b="1">
                <a:latin typeface="Arial" panose="020B0604020202020204" pitchFamily="34" charset="0"/>
              </a:rPr>
              <a:t>Number of CRs</a:t>
            </a:r>
          </a:p>
        </p:txBody>
      </p:sp>
      <p:sp>
        <p:nvSpPr>
          <p:cNvPr id="18442" name="TextBox 27"/>
          <p:cNvSpPr txBox="1">
            <a:spLocks noChangeArrowheads="1"/>
          </p:cNvSpPr>
          <p:nvPr/>
        </p:nvSpPr>
        <p:spPr bwMode="auto">
          <a:xfrm>
            <a:off x="3648851" y="5872483"/>
            <a:ext cx="8858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600" dirty="0">
                <a:solidFill>
                  <a:srgbClr val="FF0000"/>
                </a:solidFill>
                <a:latin typeface="Arial Black" panose="020B0A04020102020204" pitchFamily="34" charset="0"/>
              </a:rPr>
              <a:t>Rel-13</a:t>
            </a:r>
          </a:p>
        </p:txBody>
      </p:sp>
      <p:cxnSp>
        <p:nvCxnSpPr>
          <p:cNvPr id="18443" name="Straight Connector 16"/>
          <p:cNvCxnSpPr>
            <a:cxnSpLocks noChangeShapeType="1"/>
          </p:cNvCxnSpPr>
          <p:nvPr/>
        </p:nvCxnSpPr>
        <p:spPr bwMode="auto">
          <a:xfrm flipV="1">
            <a:off x="3461931" y="5870123"/>
            <a:ext cx="1390187" cy="1588"/>
          </a:xfrm>
          <a:prstGeom prst="line">
            <a:avLst/>
          </a:prstGeom>
          <a:noFill/>
          <a:ln w="28575" algn="ctr">
            <a:solidFill>
              <a:srgbClr val="FF000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445" name="Straight Connector 11"/>
          <p:cNvCxnSpPr>
            <a:cxnSpLocks noChangeShapeType="1"/>
          </p:cNvCxnSpPr>
          <p:nvPr/>
        </p:nvCxnSpPr>
        <p:spPr bwMode="auto">
          <a:xfrm>
            <a:off x="6101372" y="5886781"/>
            <a:ext cx="1022466" cy="0"/>
          </a:xfrm>
          <a:prstGeom prst="line">
            <a:avLst/>
          </a:prstGeom>
          <a:noFill/>
          <a:ln w="28575" algn="ctr">
            <a:solidFill>
              <a:srgbClr val="00B0F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446" name="TextBox 25"/>
          <p:cNvSpPr txBox="1">
            <a:spLocks noChangeArrowheads="1"/>
          </p:cNvSpPr>
          <p:nvPr/>
        </p:nvSpPr>
        <p:spPr bwMode="auto">
          <a:xfrm>
            <a:off x="6207097" y="5871399"/>
            <a:ext cx="887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600" dirty="0">
                <a:solidFill>
                  <a:srgbClr val="00B0F0"/>
                </a:solidFill>
                <a:latin typeface="Arial Black" panose="020B0A04020102020204" pitchFamily="34" charset="0"/>
              </a:rPr>
              <a:t>Rel-15</a:t>
            </a:r>
          </a:p>
        </p:txBody>
      </p:sp>
      <p:cxnSp>
        <p:nvCxnSpPr>
          <p:cNvPr id="22" name="Straight Connector 11"/>
          <p:cNvCxnSpPr>
            <a:cxnSpLocks noChangeShapeType="1"/>
          </p:cNvCxnSpPr>
          <p:nvPr/>
        </p:nvCxnSpPr>
        <p:spPr bwMode="auto">
          <a:xfrm flipV="1">
            <a:off x="7198652" y="5871400"/>
            <a:ext cx="1400291" cy="7387"/>
          </a:xfrm>
          <a:prstGeom prst="line">
            <a:avLst/>
          </a:prstGeom>
          <a:noFill/>
          <a:ln w="28575" algn="ctr">
            <a:solidFill>
              <a:schemeClr val="accent4">
                <a:lumMod val="75000"/>
              </a:schemeClr>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TextBox 25"/>
          <p:cNvSpPr txBox="1">
            <a:spLocks noChangeArrowheads="1"/>
          </p:cNvSpPr>
          <p:nvPr/>
        </p:nvSpPr>
        <p:spPr bwMode="auto">
          <a:xfrm>
            <a:off x="7345160" y="5872570"/>
            <a:ext cx="8864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600" dirty="0">
                <a:solidFill>
                  <a:srgbClr val="7030A0"/>
                </a:solidFill>
                <a:latin typeface="Arial Black" panose="020B0A04020102020204" pitchFamily="34" charset="0"/>
              </a:rPr>
              <a:t>Rel-16</a:t>
            </a:r>
          </a:p>
        </p:txBody>
      </p:sp>
      <p:cxnSp>
        <p:nvCxnSpPr>
          <p:cNvPr id="40" name="Straight Connector 31">
            <a:extLst>
              <a:ext uri="{FF2B5EF4-FFF2-40B4-BE49-F238E27FC236}">
                <a16:creationId xmlns:a16="http://schemas.microsoft.com/office/drawing/2014/main" id="{352F0791-6C05-40D6-8844-9865AB105222}"/>
              </a:ext>
            </a:extLst>
          </p:cNvPr>
          <p:cNvCxnSpPr>
            <a:cxnSpLocks noChangeShapeType="1"/>
          </p:cNvCxnSpPr>
          <p:nvPr/>
        </p:nvCxnSpPr>
        <p:spPr bwMode="auto">
          <a:xfrm>
            <a:off x="8703085" y="5870123"/>
            <a:ext cx="381789" cy="0"/>
          </a:xfrm>
          <a:prstGeom prst="line">
            <a:avLst/>
          </a:prstGeom>
          <a:noFill/>
          <a:ln w="28575" algn="ctr">
            <a:solidFill>
              <a:srgbClr val="663300"/>
            </a:solidFill>
            <a:round/>
            <a:headEnd type="oval" w="med" len="me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2" name="TextBox 33">
            <a:extLst>
              <a:ext uri="{FF2B5EF4-FFF2-40B4-BE49-F238E27FC236}">
                <a16:creationId xmlns:a16="http://schemas.microsoft.com/office/drawing/2014/main" id="{A00992A2-60DB-4D37-9538-849E33238FE6}"/>
              </a:ext>
            </a:extLst>
          </p:cNvPr>
          <p:cNvSpPr txBox="1">
            <a:spLocks noChangeArrowheads="1"/>
          </p:cNvSpPr>
          <p:nvPr/>
        </p:nvSpPr>
        <p:spPr bwMode="auto">
          <a:xfrm>
            <a:off x="8358212" y="5873710"/>
            <a:ext cx="8874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600" dirty="0">
                <a:solidFill>
                  <a:srgbClr val="663300"/>
                </a:solidFill>
                <a:latin typeface="Arial Black" panose="020B0A04020102020204" pitchFamily="34" charset="0"/>
              </a:rPr>
              <a:t>Rel-17</a:t>
            </a:r>
          </a:p>
        </p:txBody>
      </p:sp>
      <p:graphicFrame>
        <p:nvGraphicFramePr>
          <p:cNvPr id="19" name="Chart 18">
            <a:extLst>
              <a:ext uri="{FF2B5EF4-FFF2-40B4-BE49-F238E27FC236}">
                <a16:creationId xmlns:a16="http://schemas.microsoft.com/office/drawing/2014/main" id="{07167792-B933-4FD9-B1DA-A4A5D376338B}"/>
              </a:ext>
            </a:extLst>
          </p:cNvPr>
          <p:cNvGraphicFramePr>
            <a:graphicFrameLocks/>
          </p:cNvGraphicFramePr>
          <p:nvPr>
            <p:extLst>
              <p:ext uri="{D42A27DB-BD31-4B8C-83A1-F6EECF244321}">
                <p14:modId xmlns:p14="http://schemas.microsoft.com/office/powerpoint/2010/main" val="4258130825"/>
              </p:ext>
            </p:extLst>
          </p:nvPr>
        </p:nvGraphicFramePr>
        <p:xfrm>
          <a:off x="-144024" y="1216093"/>
          <a:ext cx="9070951" cy="4542568"/>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a:solidFill>
                  <a:schemeClr val="bg1">
                    <a:lumMod val="65000"/>
                  </a:schemeClr>
                </a:solidFill>
              </a:rPr>
              <a:t> 1) General aspects (events since SA#84, statistics, next meetings)</a:t>
            </a:r>
          </a:p>
          <a:p>
            <a:pPr eaLnBrk="1" hangingPunct="1">
              <a:defRPr/>
            </a:pPr>
            <a:r>
              <a:rPr lang="en-GB" sz="2400" dirty="0">
                <a:solidFill>
                  <a:schemeClr val="bg1">
                    <a:lumMod val="65000"/>
                  </a:schemeClr>
                </a:solidFill>
              </a:rPr>
              <a:t> </a:t>
            </a:r>
            <a:r>
              <a:rPr lang="en-GB" sz="2400" b="1" i="1" dirty="0"/>
              <a:t>2) SA Work Report</a:t>
            </a:r>
          </a:p>
          <a:p>
            <a:pPr lvl="1" eaLnBrk="1" hangingPunct="1">
              <a:defRPr/>
            </a:pPr>
            <a:r>
              <a:rPr lang="en-GB" sz="2000" b="1" i="1" dirty="0"/>
              <a:t>2.1) Rel-14 and before Maintenance</a:t>
            </a:r>
          </a:p>
          <a:p>
            <a:pPr lvl="1" eaLnBrk="1" hangingPunct="1">
              <a:defRPr/>
            </a:pPr>
            <a:r>
              <a:rPr lang="en-GB" sz="2000" dirty="0">
                <a:solidFill>
                  <a:schemeClr val="bg1">
                    <a:lumMod val="65000"/>
                  </a:schemeClr>
                </a:solidFill>
              </a:rPr>
              <a:t>2.2) Rel-15 Maintenance and Work</a:t>
            </a:r>
          </a:p>
          <a:p>
            <a:pPr lvl="1" eaLnBrk="1" hangingPunct="1">
              <a:defRPr/>
            </a:pPr>
            <a:r>
              <a:rPr lang="en-GB" sz="2000" dirty="0">
                <a:solidFill>
                  <a:schemeClr val="bg1">
                    <a:lumMod val="65000"/>
                  </a:schemeClr>
                </a:solidFill>
              </a:rPr>
              <a:t>2.3) </a:t>
            </a:r>
            <a:r>
              <a:rPr lang="en-US" sz="2000" dirty="0">
                <a:solidFill>
                  <a:schemeClr val="bg1">
                    <a:lumMod val="65000"/>
                  </a:schemeClr>
                </a:solidFill>
              </a:rPr>
              <a:t>Rel-15 Work and Maintenance </a:t>
            </a:r>
          </a:p>
          <a:p>
            <a:pPr lvl="1" eaLnBrk="1" hangingPunct="1">
              <a:defRPr/>
            </a:pPr>
            <a:r>
              <a:rPr lang="en-US" sz="2000" dirty="0">
                <a:solidFill>
                  <a:schemeClr val="bg1">
                    <a:lumMod val="65000"/>
                  </a:schemeClr>
                </a:solidFill>
              </a:rPr>
              <a:t>2.3) Rel-16 Work and Maintenance</a:t>
            </a:r>
          </a:p>
          <a:p>
            <a:pPr lvl="1" eaLnBrk="1" hangingPunct="1">
              <a:defRPr/>
            </a:pPr>
            <a:r>
              <a:rPr lang="en-US" sz="2000" dirty="0">
                <a:solidFill>
                  <a:schemeClr val="bg1">
                    <a:lumMod val="65000"/>
                  </a:schemeClr>
                </a:solidFill>
              </a:rPr>
              <a:t>2.4) Rel-17 Work</a:t>
            </a:r>
          </a:p>
          <a:p>
            <a:pPr lvl="1" eaLnBrk="1" hangingPunct="1">
              <a:defRPr/>
            </a:pPr>
            <a:r>
              <a:rPr lang="en-GB" sz="2000" dirty="0">
                <a:solidFill>
                  <a:schemeClr val="bg1">
                    <a:lumMod val="65000"/>
                  </a:schemeClr>
                </a:solidFill>
              </a:rPr>
              <a:t>2.5) IETF Dependency Update</a:t>
            </a:r>
          </a:p>
          <a:p>
            <a:pPr eaLnBrk="1" hangingPunct="1">
              <a:defRPr/>
            </a:pPr>
            <a:r>
              <a:rPr lang="en-GB" sz="2400" dirty="0">
                <a:solidFill>
                  <a:schemeClr val="bg1">
                    <a:lumMod val="65000"/>
                  </a:schemeClr>
                </a:solidFill>
              </a:rPr>
              <a:t> 3) SA2 Work Planning</a:t>
            </a:r>
          </a:p>
          <a:p>
            <a:pPr eaLnBrk="1" hangingPunct="1">
              <a:defRPr/>
            </a:pPr>
            <a:r>
              <a:rPr lang="en-GB" sz="2400" dirty="0">
                <a:solidFill>
                  <a:schemeClr val="bg1">
                    <a:lumMod val="65000"/>
                  </a:schemeClr>
                </a:solidFill>
              </a:rPr>
              <a:t> 4) Documents for Information and Approval</a:t>
            </a:r>
          </a:p>
          <a:p>
            <a:pPr eaLnBrk="1" hangingPunct="1">
              <a:defRPr/>
            </a:pPr>
            <a:r>
              <a:rPr lang="en-GB" sz="2400" dirty="0">
                <a:solidFill>
                  <a:schemeClr val="bg1">
                    <a:lumMod val="65000"/>
                  </a:schemeClr>
                </a:solidFill>
              </a:rPr>
              <a:t> 5) Collected Items requiring action from SA</a:t>
            </a:r>
          </a:p>
        </p:txBody>
      </p:sp>
      <p:sp>
        <p:nvSpPr>
          <p:cNvPr id="19460" name="Text Box 3"/>
          <p:cNvSpPr txBox="1">
            <a:spLocks noChangeArrowheads="1"/>
          </p:cNvSpPr>
          <p:nvPr/>
        </p:nvSpPr>
        <p:spPr bwMode="auto">
          <a:xfrm>
            <a:off x="77788" y="25939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eaLnBrk="1" hangingPunct="1"/>
            <a:r>
              <a:rPr lang="de-DE" altLang="de-DE" b="1" dirty="0"/>
              <a:t>2.1) Rel-14 and before  Maintenance (1/1)</a:t>
            </a:r>
          </a:p>
        </p:txBody>
      </p:sp>
      <p:sp>
        <p:nvSpPr>
          <p:cNvPr id="20483" name="Content Placeholder 2"/>
          <p:cNvSpPr>
            <a:spLocks noGrp="1"/>
          </p:cNvSpPr>
          <p:nvPr>
            <p:ph idx="1"/>
          </p:nvPr>
        </p:nvSpPr>
        <p:spPr>
          <a:xfrm>
            <a:off x="457201" y="2001838"/>
            <a:ext cx="7476066" cy="3425825"/>
          </a:xfrm>
        </p:spPr>
        <p:txBody>
          <a:bodyPr/>
          <a:lstStyle/>
          <a:p>
            <a:pPr eaLnBrk="1" hangingPunct="1"/>
            <a:r>
              <a:rPr lang="de-DE" altLang="de-DE" dirty="0"/>
              <a:t> Work Progress on Corrections </a:t>
            </a:r>
            <a:r>
              <a:rPr lang="de-DE" altLang="de-DE" sz="2000" dirty="0"/>
              <a:t>(</a:t>
            </a:r>
            <a:r>
              <a:rPr lang="en-US" altLang="de-DE" sz="2000" dirty="0"/>
              <a:t>Category A CRs are not counted)</a:t>
            </a:r>
            <a:endParaRPr lang="de-DE" altLang="de-DE" sz="2000" dirty="0"/>
          </a:p>
          <a:p>
            <a:pPr lvl="1" eaLnBrk="1" hangingPunct="1"/>
            <a:endParaRPr lang="de-DE" altLang="de-DE" sz="2000" dirty="0"/>
          </a:p>
          <a:p>
            <a:pPr lvl="1" eaLnBrk="1" hangingPunct="1"/>
            <a:r>
              <a:rPr lang="de-DE" altLang="de-DE" sz="2000" dirty="0"/>
              <a:t>R12:           none</a:t>
            </a:r>
          </a:p>
          <a:p>
            <a:pPr lvl="1" eaLnBrk="1" hangingPunct="1"/>
            <a:r>
              <a:rPr lang="en-GB" altLang="de-DE" sz="2000" dirty="0"/>
              <a:t>R13: 	none</a:t>
            </a:r>
          </a:p>
          <a:p>
            <a:pPr lvl="1" eaLnBrk="1" hangingPunct="1"/>
            <a:r>
              <a:rPr lang="de-DE" altLang="de-DE" sz="2000" dirty="0"/>
              <a:t>R14:  	</a:t>
            </a:r>
            <a:r>
              <a:rPr lang="en-US" altLang="de-DE" sz="2000" dirty="0"/>
              <a:t>none</a:t>
            </a:r>
            <a:endParaRPr lang="en-GB" sz="20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a:solidFill>
                  <a:schemeClr val="bg1">
                    <a:lumMod val="65000"/>
                  </a:schemeClr>
                </a:solidFill>
              </a:rPr>
              <a:t> 1) General aspects (events since SA#84, statistics, next meetings)</a:t>
            </a:r>
          </a:p>
          <a:p>
            <a:pPr eaLnBrk="1" hangingPunct="1">
              <a:defRPr/>
            </a:pPr>
            <a:r>
              <a:rPr lang="en-GB" sz="2400" b="1" i="1" dirty="0"/>
              <a:t> 2) SA Work Report</a:t>
            </a:r>
          </a:p>
          <a:p>
            <a:pPr lvl="1" eaLnBrk="1" hangingPunct="1">
              <a:defRPr/>
            </a:pPr>
            <a:r>
              <a:rPr lang="en-GB" sz="2000" dirty="0">
                <a:solidFill>
                  <a:schemeClr val="bg1">
                    <a:lumMod val="65000"/>
                  </a:schemeClr>
                </a:solidFill>
              </a:rPr>
              <a:t>2.1) Rel-14 and before Maintenance</a:t>
            </a:r>
          </a:p>
          <a:p>
            <a:pPr lvl="1" eaLnBrk="1" hangingPunct="1">
              <a:defRPr/>
            </a:pPr>
            <a:r>
              <a:rPr lang="en-GB" sz="2000" b="1" i="1" dirty="0"/>
              <a:t>2.2  Rel-15 Work and Maintenance</a:t>
            </a:r>
          </a:p>
          <a:p>
            <a:pPr lvl="1" eaLnBrk="1" hangingPunct="1">
              <a:defRPr/>
            </a:pPr>
            <a:r>
              <a:rPr lang="en-US" sz="2000" dirty="0">
                <a:solidFill>
                  <a:schemeClr val="bg1">
                    <a:lumMod val="65000"/>
                  </a:schemeClr>
                </a:solidFill>
              </a:rPr>
              <a:t>2.3) Rel-16 Work and Maintenance</a:t>
            </a:r>
          </a:p>
          <a:p>
            <a:pPr lvl="1" eaLnBrk="1" hangingPunct="1">
              <a:defRPr/>
            </a:pPr>
            <a:r>
              <a:rPr lang="en-US" sz="2000" dirty="0">
                <a:solidFill>
                  <a:schemeClr val="bg1">
                    <a:lumMod val="65000"/>
                  </a:schemeClr>
                </a:solidFill>
              </a:rPr>
              <a:t>2.4) Rel-17 Work</a:t>
            </a:r>
          </a:p>
          <a:p>
            <a:pPr lvl="1" eaLnBrk="1" hangingPunct="1">
              <a:defRPr/>
            </a:pPr>
            <a:r>
              <a:rPr lang="en-GB" sz="2000" dirty="0">
                <a:solidFill>
                  <a:schemeClr val="bg1">
                    <a:lumMod val="65000"/>
                  </a:schemeClr>
                </a:solidFill>
              </a:rPr>
              <a:t>2.5) IETF Dependency Update</a:t>
            </a:r>
          </a:p>
          <a:p>
            <a:pPr eaLnBrk="1" hangingPunct="1">
              <a:defRPr/>
            </a:pPr>
            <a:r>
              <a:rPr lang="en-GB" sz="2400" dirty="0">
                <a:solidFill>
                  <a:schemeClr val="bg1">
                    <a:lumMod val="65000"/>
                  </a:schemeClr>
                </a:solidFill>
              </a:rPr>
              <a:t> 3) Action Items</a:t>
            </a:r>
          </a:p>
          <a:p>
            <a:pPr eaLnBrk="1" hangingPunct="1">
              <a:defRPr/>
            </a:pPr>
            <a:r>
              <a:rPr lang="en-GB" sz="2400" dirty="0">
                <a:solidFill>
                  <a:schemeClr val="bg1">
                    <a:lumMod val="65000"/>
                  </a:schemeClr>
                </a:solidFill>
              </a:rPr>
              <a:t> 4) Documents for Information and Approval</a:t>
            </a:r>
          </a:p>
          <a:p>
            <a:pPr eaLnBrk="1" hangingPunct="1">
              <a:defRPr/>
            </a:pPr>
            <a:r>
              <a:rPr lang="en-GB" sz="2400" dirty="0">
                <a:solidFill>
                  <a:schemeClr val="bg1">
                    <a:lumMod val="65000"/>
                  </a:schemeClr>
                </a:solidFill>
              </a:rPr>
              <a:t> 5) Collected Items requiring action from SA</a:t>
            </a:r>
          </a:p>
        </p:txBody>
      </p:sp>
      <p:sp>
        <p:nvSpPr>
          <p:cNvPr id="21508" name="Text Box 3"/>
          <p:cNvSpPr txBox="1">
            <a:spLocks noChangeArrowheads="1"/>
          </p:cNvSpPr>
          <p:nvPr/>
        </p:nvSpPr>
        <p:spPr bwMode="auto">
          <a:xfrm>
            <a:off x="77788" y="29622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5"/>
          <p:cNvSpPr>
            <a:spLocks noGrp="1"/>
          </p:cNvSpPr>
          <p:nvPr>
            <p:ph type="title"/>
          </p:nvPr>
        </p:nvSpPr>
        <p:spPr>
          <a:xfrm>
            <a:off x="147205" y="176305"/>
            <a:ext cx="6827838" cy="815109"/>
          </a:xfrm>
        </p:spPr>
        <p:txBody>
          <a:bodyPr/>
          <a:lstStyle/>
          <a:p>
            <a:r>
              <a:rPr lang="en-US" altLang="de-DE" sz="2800" b="1" dirty="0"/>
              <a:t>2.2) Rel-15 Work and Maintenance (1/2)</a:t>
            </a:r>
            <a:endParaRPr lang="de-DE" altLang="de-DE" sz="2800" b="1" dirty="0"/>
          </a:p>
        </p:txBody>
      </p:sp>
      <p:graphicFrame>
        <p:nvGraphicFramePr>
          <p:cNvPr id="5" name="Content Placeholder 8"/>
          <p:cNvGraphicFramePr>
            <a:graphicFrameLocks noGrp="1"/>
          </p:cNvGraphicFramePr>
          <p:nvPr>
            <p:ph sz="half" idx="1"/>
            <p:extLst>
              <p:ext uri="{D42A27DB-BD31-4B8C-83A1-F6EECF244321}">
                <p14:modId xmlns:p14="http://schemas.microsoft.com/office/powerpoint/2010/main" val="89735223"/>
              </p:ext>
            </p:extLst>
          </p:nvPr>
        </p:nvGraphicFramePr>
        <p:xfrm>
          <a:off x="217488" y="1275007"/>
          <a:ext cx="8609012" cy="4999133"/>
        </p:xfrm>
        <a:graphic>
          <a:graphicData uri="http://schemas.openxmlformats.org/drawingml/2006/table">
            <a:tbl>
              <a:tblPr/>
              <a:tblGrid>
                <a:gridCol w="1757616">
                  <a:extLst>
                    <a:ext uri="{9D8B030D-6E8A-4147-A177-3AD203B41FA5}">
                      <a16:colId xmlns:a16="http://schemas.microsoft.com/office/drawing/2014/main" val="20000"/>
                    </a:ext>
                  </a:extLst>
                </a:gridCol>
                <a:gridCol w="5176584">
                  <a:extLst>
                    <a:ext uri="{9D8B030D-6E8A-4147-A177-3AD203B41FA5}">
                      <a16:colId xmlns:a16="http://schemas.microsoft.com/office/drawing/2014/main" val="20001"/>
                    </a:ext>
                  </a:extLst>
                </a:gridCol>
                <a:gridCol w="638175">
                  <a:extLst>
                    <a:ext uri="{9D8B030D-6E8A-4147-A177-3AD203B41FA5}">
                      <a16:colId xmlns:a16="http://schemas.microsoft.com/office/drawing/2014/main" val="20002"/>
                    </a:ext>
                  </a:extLst>
                </a:gridCol>
                <a:gridCol w="1036637">
                  <a:extLst>
                    <a:ext uri="{9D8B030D-6E8A-4147-A177-3AD203B41FA5}">
                      <a16:colId xmlns:a16="http://schemas.microsoft.com/office/drawing/2014/main" val="20003"/>
                    </a:ext>
                  </a:extLst>
                </a:gridCol>
              </a:tblGrid>
              <a:tr h="57300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FFFFFF"/>
                          </a:solidFill>
                          <a:effectLst/>
                          <a:latin typeface="Calibri" pitchFamily="34" charset="0"/>
                        </a:rPr>
                        <a:t>WI</a:t>
                      </a:r>
                    </a:p>
                  </a:txBody>
                  <a:tcPr marL="91436" marR="91436" marT="45705" marB="45705"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FFFFFF"/>
                          </a:solidFill>
                          <a:effectLst/>
                          <a:latin typeface="Calibri" pitchFamily="34" charset="0"/>
                        </a:rPr>
                        <a:t>Work Item</a:t>
                      </a:r>
                    </a:p>
                  </a:txBody>
                  <a:tcPr marL="91436" marR="91436" marT="45705" marB="45705"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rgbClr val="FFFFFF"/>
                          </a:solidFill>
                          <a:effectLst/>
                          <a:latin typeface="Calibri" pitchFamily="34" charset="0"/>
                        </a:rPr>
                        <a:t>WP</a:t>
                      </a:r>
                    </a:p>
                  </a:txBody>
                  <a:tcPr marL="91436" marR="91436" marT="45705" marB="45705"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rgbClr val="FFFFFF"/>
                          </a:solidFill>
                          <a:effectLst/>
                          <a:latin typeface="Calibri" pitchFamily="34" charset="0"/>
                        </a:rPr>
                        <a:t>CRs approved</a:t>
                      </a:r>
                    </a:p>
                  </a:txBody>
                  <a:tcPr marL="91436" marR="91436" marT="45705" marB="45705"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extLst>
                  <a:ext uri="{0D108BD9-81ED-4DB2-BD59-A6C34878D82A}">
                    <a16:rowId xmlns:a16="http://schemas.microsoft.com/office/drawing/2014/main" val="10000"/>
                  </a:ext>
                </a:extLst>
              </a:tr>
              <a:tr h="389240">
                <a:tc>
                  <a:txBody>
                    <a:bodyPr/>
                    <a:lstStyle/>
                    <a:p>
                      <a:r>
                        <a:rPr kumimoji="0" lang="en-US" sz="1400" b="1" i="0" u="none" strike="noStrike" kern="1200" cap="none" normalizeH="0" baseline="0" dirty="0" err="1">
                          <a:ln>
                            <a:noFill/>
                          </a:ln>
                          <a:solidFill>
                            <a:schemeClr val="bg1"/>
                          </a:solidFill>
                          <a:effectLst/>
                          <a:latin typeface="Calibri" pitchFamily="34" charset="0"/>
                          <a:ea typeface="+mn-ea"/>
                          <a:cs typeface="+mn-cs"/>
                        </a:rPr>
                        <a:t>VoWLAN</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32" marB="45732">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a:ln>
                            <a:noFill/>
                          </a:ln>
                          <a:solidFill>
                            <a:schemeClr val="bg1"/>
                          </a:solidFill>
                          <a:effectLst/>
                          <a:latin typeface="Calibri" pitchFamily="34" charset="0"/>
                          <a:ea typeface="+mn-ea"/>
                          <a:cs typeface="+mn-cs"/>
                        </a:rPr>
                        <a:t>Complementary Features for Voice services over WLAN</a:t>
                      </a:r>
                      <a:endParaRPr kumimoji="0" lang="ko-KR" altLang="en-US" sz="1400" b="1" i="0" u="none" strike="noStrike" kern="1200" cap="none" normalizeH="0" baseline="0" dirty="0">
                        <a:ln>
                          <a:noFill/>
                        </a:ln>
                        <a:solidFill>
                          <a:schemeClr val="bg1"/>
                        </a:solidFill>
                        <a:effectLst/>
                        <a:latin typeface="Calibri" pitchFamily="34" charset="0"/>
                        <a:ea typeface="+mn-ea"/>
                        <a:cs typeface="+mn-cs"/>
                      </a:endParaRPr>
                    </a:p>
                  </a:txBody>
                  <a:tcPr marL="118800" marR="118800" marT="90016" marB="90016">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a:ln>
                            <a:noFill/>
                          </a:ln>
                          <a:solidFill>
                            <a:schemeClr val="bg1"/>
                          </a:solidFill>
                          <a:effectLst/>
                          <a:latin typeface="Calibri" pitchFamily="34" charset="0"/>
                        </a:rPr>
                        <a:t>100%</a:t>
                      </a:r>
                    </a:p>
                  </a:txBody>
                  <a:tcPr marL="91436" marR="91436" marT="45705" marB="45705"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a:ln>
                          <a:noFill/>
                        </a:ln>
                        <a:solidFill>
                          <a:srgbClr val="7030A0"/>
                        </a:solidFill>
                        <a:effectLst/>
                        <a:latin typeface="Calibri" pitchFamily="34" charset="0"/>
                        <a:ea typeface="+mn-ea"/>
                        <a:cs typeface="+mn-cs"/>
                      </a:endParaRPr>
                    </a:p>
                  </a:txBody>
                  <a:tcPr marL="91436" marR="91436" marT="45705" marB="45705"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extLst>
                  <a:ext uri="{0D108BD9-81ED-4DB2-BD59-A6C34878D82A}">
                    <a16:rowId xmlns:a16="http://schemas.microsoft.com/office/drawing/2014/main" val="10001"/>
                  </a:ext>
                </a:extLst>
              </a:tr>
              <a:tr h="600364">
                <a:tc>
                  <a:txBody>
                    <a:bodyPr/>
                    <a:lstStyle/>
                    <a:p>
                      <a:r>
                        <a:rPr kumimoji="0" lang="en-GB" sz="1400" b="1" i="0" u="none" strike="noStrike" kern="1200" cap="none" normalizeH="0" baseline="0" dirty="0">
                          <a:ln>
                            <a:noFill/>
                          </a:ln>
                          <a:solidFill>
                            <a:schemeClr val="bg1"/>
                          </a:solidFill>
                          <a:effectLst/>
                          <a:latin typeface="+mn-lt"/>
                          <a:ea typeface="+mn-ea"/>
                          <a:cs typeface="+mn-cs"/>
                        </a:rPr>
                        <a:t>ProSe_WLAN_DD_Stage2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32" marB="45732">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a:ln>
                            <a:noFill/>
                          </a:ln>
                          <a:solidFill>
                            <a:schemeClr val="bg1"/>
                          </a:solidFill>
                          <a:effectLst/>
                          <a:latin typeface="+mn-lt"/>
                          <a:ea typeface="+mn-ea"/>
                          <a:cs typeface="+mn-cs"/>
                        </a:rPr>
                        <a:t>Inclusion of WLAN direct discovery technologies as an alternative for </a:t>
                      </a:r>
                      <a:r>
                        <a:rPr kumimoji="0" lang="en-GB" sz="1400" b="1" i="0" u="none" strike="noStrike" kern="1200" cap="none" normalizeH="0" baseline="0" dirty="0" err="1">
                          <a:ln>
                            <a:noFill/>
                          </a:ln>
                          <a:solidFill>
                            <a:schemeClr val="bg1"/>
                          </a:solidFill>
                          <a:effectLst/>
                          <a:latin typeface="+mn-lt"/>
                          <a:ea typeface="+mn-ea"/>
                          <a:cs typeface="+mn-cs"/>
                        </a:rPr>
                        <a:t>ProSe</a:t>
                      </a:r>
                      <a:r>
                        <a:rPr kumimoji="0" lang="en-GB" sz="1400" b="1" i="0" u="none" strike="noStrike" kern="1200" cap="none" normalizeH="0" baseline="0" dirty="0">
                          <a:ln>
                            <a:noFill/>
                          </a:ln>
                          <a:solidFill>
                            <a:schemeClr val="bg1"/>
                          </a:solidFill>
                          <a:effectLst/>
                          <a:latin typeface="+mn-lt"/>
                          <a:ea typeface="+mn-ea"/>
                          <a:cs typeface="+mn-cs"/>
                        </a:rPr>
                        <a:t> direct discovery</a:t>
                      </a:r>
                      <a:endParaRPr kumimoji="0" lang="de-DE" sz="1400" b="1" i="0" u="none" strike="noStrike" kern="1200" cap="none" normalizeH="0" baseline="0" dirty="0">
                        <a:ln>
                          <a:noFill/>
                        </a:ln>
                        <a:solidFill>
                          <a:schemeClr val="bg1"/>
                        </a:solidFill>
                        <a:effectLst/>
                        <a:latin typeface="+mn-lt"/>
                        <a:ea typeface="+mn-ea"/>
                        <a:cs typeface="+mn-cs"/>
                      </a:endParaRPr>
                    </a:p>
                  </a:txBody>
                  <a:tcPr marL="118800" marR="118800" marT="90016" marB="90016">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500" b="1" i="0" u="none" strike="noStrike" cap="none" normalizeH="0" baseline="0" dirty="0">
                          <a:ln>
                            <a:noFill/>
                          </a:ln>
                          <a:solidFill>
                            <a:schemeClr val="bg1"/>
                          </a:solidFill>
                          <a:effectLst/>
                          <a:latin typeface="Calibri" pitchFamily="34" charset="0"/>
                        </a:rPr>
                        <a:t>100%</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500" b="1" i="0" u="none" strike="noStrike" cap="none" normalizeH="0" baseline="0" dirty="0">
                        <a:ln>
                          <a:noFill/>
                        </a:ln>
                        <a:solidFill>
                          <a:schemeClr val="bg1"/>
                        </a:solidFill>
                        <a:effectLst/>
                        <a:latin typeface="Calibri" pitchFamily="34" charset="0"/>
                      </a:endParaRPr>
                    </a:p>
                  </a:txBody>
                  <a:tcPr marL="91436" marR="91436" marT="45705" marB="45705"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a:ln>
                          <a:noFill/>
                        </a:ln>
                        <a:solidFill>
                          <a:srgbClr val="7030A0"/>
                        </a:solidFill>
                        <a:effectLst/>
                        <a:latin typeface="Calibri" pitchFamily="34" charset="0"/>
                        <a:ea typeface="+mn-ea"/>
                        <a:cs typeface="+mn-cs"/>
                      </a:endParaRPr>
                    </a:p>
                  </a:txBody>
                  <a:tcPr marL="91436" marR="91436" marT="45705" marB="45705" horzOverflow="overflow">
                    <a:lnL>
                      <a:noFill/>
                    </a:lnL>
                    <a:lnR>
                      <a:noFill/>
                    </a:lnR>
                    <a:lnT>
                      <a:noFill/>
                    </a:lnT>
                    <a:lnB>
                      <a:noFill/>
                    </a:lnB>
                    <a:lnTlToBr>
                      <a:noFill/>
                    </a:lnTlToBr>
                    <a:lnBlToTr>
                      <a:noFill/>
                    </a:lnBlToTr>
                    <a:solidFill>
                      <a:srgbClr val="7CCA62"/>
                    </a:solidFill>
                  </a:tcPr>
                </a:tc>
                <a:extLst>
                  <a:ext uri="{0D108BD9-81ED-4DB2-BD59-A6C34878D82A}">
                    <a16:rowId xmlns:a16="http://schemas.microsoft.com/office/drawing/2014/main" val="10002"/>
                  </a:ext>
                </a:extLst>
              </a:tr>
              <a:tr h="389240">
                <a:tc>
                  <a:txBody>
                    <a:bodyPr/>
                    <a:lstStyle/>
                    <a:p>
                      <a:r>
                        <a:rPr kumimoji="0" lang="en-US" sz="1400" b="1" i="0" u="none" strike="noStrike" kern="1200" cap="none" normalizeH="0" baseline="0" dirty="0">
                          <a:ln>
                            <a:noFill/>
                          </a:ln>
                          <a:solidFill>
                            <a:schemeClr val="bg1"/>
                          </a:solidFill>
                          <a:effectLst/>
                          <a:latin typeface="Calibri" pitchFamily="34" charset="0"/>
                          <a:ea typeface="+mn-ea"/>
                          <a:cs typeface="+mn-cs"/>
                        </a:rPr>
                        <a:t>NAPS</a:t>
                      </a:r>
                    </a:p>
                  </a:txBody>
                  <a:tcPr marL="91443" marR="91443" marT="45732" marB="45732">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a:ln>
                            <a:noFill/>
                          </a:ln>
                          <a:solidFill>
                            <a:schemeClr val="bg1"/>
                          </a:solidFill>
                          <a:effectLst/>
                          <a:latin typeface="+mn-lt"/>
                          <a:ea typeface="+mn-ea"/>
                          <a:cs typeface="+mn-cs"/>
                        </a:rPr>
                        <a:t>Northbound APIs for SCEF – SCS/AS Interworking</a:t>
                      </a:r>
                      <a:endParaRPr kumimoji="0" lang="de-DE" sz="1400" b="1" i="0" u="none" strike="noStrike" kern="1200" cap="none" normalizeH="0" baseline="0" dirty="0">
                        <a:ln>
                          <a:noFill/>
                        </a:ln>
                        <a:solidFill>
                          <a:schemeClr val="bg1"/>
                        </a:solidFill>
                        <a:effectLst/>
                        <a:latin typeface="+mn-lt"/>
                        <a:ea typeface="+mn-ea"/>
                        <a:cs typeface="+mn-cs"/>
                      </a:endParaRPr>
                    </a:p>
                  </a:txBody>
                  <a:tcPr marL="118800" marR="118800" marT="90016" marB="90016">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a:ln>
                            <a:noFill/>
                          </a:ln>
                          <a:solidFill>
                            <a:schemeClr val="bg1"/>
                          </a:solidFill>
                          <a:effectLst/>
                          <a:latin typeface="Calibri" pitchFamily="34" charset="0"/>
                        </a:rPr>
                        <a:t>100%</a:t>
                      </a:r>
                    </a:p>
                  </a:txBody>
                  <a:tcPr marL="91436" marR="91436" marT="45722" marB="45722" horzOverflow="overflow">
                    <a:lnL>
                      <a:noFill/>
                    </a:lnL>
                    <a:lnR>
                      <a:noFill/>
                    </a:lnR>
                    <a:lnT>
                      <a:noFill/>
                    </a:lnT>
                    <a:lnB>
                      <a:noFill/>
                    </a:lnB>
                    <a:lnTlToBr>
                      <a:noFill/>
                    </a:lnTlToBr>
                    <a:lnBlToTr>
                      <a:noFill/>
                    </a:lnBlToTr>
                    <a:solidFill>
                      <a:srgbClr val="62A14D"/>
                    </a:solidFill>
                  </a:tcPr>
                </a:tc>
                <a:tc>
                  <a:txBody>
                    <a:bodyPr/>
                    <a:lstStyle/>
                    <a:p>
                      <a:pPr algn="ctr"/>
                      <a:r>
                        <a:rPr kumimoji="0" lang="en-US" sz="1400" b="1" i="0" u="none" strike="noStrike" kern="1200" cap="none" normalizeH="0" baseline="0" dirty="0">
                          <a:ln>
                            <a:noFill/>
                          </a:ln>
                          <a:solidFill>
                            <a:srgbClr val="7030A0"/>
                          </a:solidFill>
                          <a:effectLst/>
                          <a:latin typeface="Calibri" pitchFamily="34" charset="0"/>
                          <a:ea typeface="+mn-ea"/>
                          <a:cs typeface="+mn-cs"/>
                        </a:rPr>
                        <a:t>2</a:t>
                      </a:r>
                    </a:p>
                  </a:txBody>
                  <a:tcPr marL="91436" marR="91436" marT="45722" marB="45722" horzOverflow="overflow">
                    <a:lnL>
                      <a:noFill/>
                    </a:lnL>
                    <a:lnR>
                      <a:noFill/>
                    </a:lnR>
                    <a:lnT>
                      <a:noFill/>
                    </a:lnT>
                    <a:lnB>
                      <a:noFill/>
                    </a:lnB>
                    <a:lnTlToBr>
                      <a:noFill/>
                    </a:lnTlToBr>
                    <a:lnBlToTr>
                      <a:noFill/>
                    </a:lnBlToTr>
                    <a:solidFill>
                      <a:srgbClr val="62A14D"/>
                    </a:solidFill>
                  </a:tcPr>
                </a:tc>
                <a:extLst>
                  <a:ext uri="{0D108BD9-81ED-4DB2-BD59-A6C34878D82A}">
                    <a16:rowId xmlns:a16="http://schemas.microsoft.com/office/drawing/2014/main" val="10003"/>
                  </a:ext>
                </a:extLst>
              </a:tr>
              <a:tr h="389240">
                <a:tc>
                  <a:txBody>
                    <a:bodyPr/>
                    <a:lstStyle/>
                    <a:p>
                      <a:r>
                        <a:rPr kumimoji="0" lang="en-US" sz="1400" b="1" i="0" u="none" strike="noStrike" kern="1200" cap="none" normalizeH="0" baseline="0" dirty="0" err="1">
                          <a:ln>
                            <a:noFill/>
                          </a:ln>
                          <a:solidFill>
                            <a:schemeClr val="bg1"/>
                          </a:solidFill>
                          <a:effectLst/>
                          <a:latin typeface="+mn-lt"/>
                          <a:ea typeface="+mn-ea"/>
                          <a:cs typeface="+mn-cs"/>
                        </a:rPr>
                        <a:t>eVoLP</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32" marB="45732">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a:ln>
                            <a:noFill/>
                          </a:ln>
                          <a:solidFill>
                            <a:schemeClr val="bg1"/>
                          </a:solidFill>
                          <a:effectLst/>
                          <a:latin typeface="+mn-lt"/>
                          <a:ea typeface="+mn-ea"/>
                          <a:cs typeface="+mn-cs"/>
                        </a:rPr>
                        <a:t>enhanced </a:t>
                      </a:r>
                      <a:r>
                        <a:rPr kumimoji="0" lang="en-GB" sz="1400" b="1" i="0" u="none" strike="noStrike" kern="1200" cap="none" normalizeH="0" baseline="0" dirty="0" err="1">
                          <a:ln>
                            <a:noFill/>
                          </a:ln>
                          <a:solidFill>
                            <a:schemeClr val="bg1"/>
                          </a:solidFill>
                          <a:effectLst/>
                          <a:latin typeface="+mn-lt"/>
                          <a:ea typeface="+mn-ea"/>
                          <a:cs typeface="+mn-cs"/>
                        </a:rPr>
                        <a:t>VoLTE</a:t>
                      </a:r>
                      <a:r>
                        <a:rPr kumimoji="0" lang="en-GB" sz="1400" b="1" i="0" u="none" strike="noStrike" kern="1200" cap="none" normalizeH="0" baseline="0" dirty="0">
                          <a:ln>
                            <a:noFill/>
                          </a:ln>
                          <a:solidFill>
                            <a:schemeClr val="bg1"/>
                          </a:solidFill>
                          <a:effectLst/>
                          <a:latin typeface="+mn-lt"/>
                          <a:ea typeface="+mn-ea"/>
                          <a:cs typeface="+mn-cs"/>
                        </a:rPr>
                        <a:t> performance</a:t>
                      </a:r>
                      <a:endParaRPr kumimoji="0" lang="de-DE" sz="1400" b="1" i="0" u="none" strike="noStrike" kern="1200" cap="none" normalizeH="0" baseline="0" dirty="0">
                        <a:ln>
                          <a:noFill/>
                        </a:ln>
                        <a:solidFill>
                          <a:schemeClr val="bg1"/>
                        </a:solidFill>
                        <a:effectLst/>
                        <a:latin typeface="+mn-lt"/>
                        <a:ea typeface="+mn-ea"/>
                        <a:cs typeface="+mn-cs"/>
                      </a:endParaRPr>
                    </a:p>
                  </a:txBody>
                  <a:tcPr marL="118800" marR="118800" marT="90016" marB="90016">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chemeClr val="bg1"/>
                          </a:solidFill>
                          <a:effectLst/>
                          <a:latin typeface="Calibri" pitchFamily="34" charset="0"/>
                        </a:rPr>
                        <a:t>100%</a:t>
                      </a:r>
                    </a:p>
                  </a:txBody>
                  <a:tcPr marL="91443" marR="91443" marT="45732" marB="45732">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a:ln>
                          <a:noFill/>
                        </a:ln>
                        <a:solidFill>
                          <a:srgbClr val="7030A0"/>
                        </a:solidFill>
                        <a:effectLst/>
                        <a:latin typeface="Calibri" pitchFamily="34" charset="0"/>
                        <a:ea typeface="+mn-ea"/>
                        <a:cs typeface="+mn-cs"/>
                      </a:endParaRPr>
                    </a:p>
                  </a:txBody>
                  <a:tcPr marL="91436" marR="91436" marT="45722" marB="45722" horzOverflow="overflow">
                    <a:lnL>
                      <a:noFill/>
                    </a:lnL>
                    <a:lnR>
                      <a:noFill/>
                    </a:lnR>
                    <a:lnT>
                      <a:noFill/>
                    </a:lnT>
                    <a:lnB>
                      <a:noFill/>
                    </a:lnB>
                    <a:lnTlToBr>
                      <a:noFill/>
                    </a:lnTlToBr>
                    <a:lnBlToTr>
                      <a:noFill/>
                    </a:lnBlToTr>
                    <a:solidFill>
                      <a:srgbClr val="7CCA62"/>
                    </a:solidFill>
                  </a:tcPr>
                </a:tc>
                <a:extLst>
                  <a:ext uri="{0D108BD9-81ED-4DB2-BD59-A6C34878D82A}">
                    <a16:rowId xmlns:a16="http://schemas.microsoft.com/office/drawing/2014/main" val="10004"/>
                  </a:ext>
                </a:extLst>
              </a:tr>
              <a:tr h="389240">
                <a:tc>
                  <a:txBody>
                    <a:bodyPr/>
                    <a:lstStyle/>
                    <a:p>
                      <a:r>
                        <a:rPr kumimoji="0" lang="en-US" sz="1400" b="1" i="0" u="none" strike="noStrike" kern="1200" cap="none" normalizeH="0" baseline="0" dirty="0">
                          <a:ln>
                            <a:noFill/>
                          </a:ln>
                          <a:solidFill>
                            <a:schemeClr val="bg1"/>
                          </a:solidFill>
                          <a:effectLst/>
                          <a:latin typeface="+mn-lt"/>
                          <a:ea typeface="+mn-ea"/>
                          <a:cs typeface="+mn-cs"/>
                        </a:rPr>
                        <a:t>USOS</a:t>
                      </a:r>
                    </a:p>
                  </a:txBody>
                  <a:tcPr marL="91443" marR="91443" marT="45732" marB="45732">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a:ln>
                            <a:noFill/>
                          </a:ln>
                          <a:solidFill>
                            <a:schemeClr val="bg1"/>
                          </a:solidFill>
                          <a:effectLst/>
                          <a:latin typeface="+mn-lt"/>
                          <a:ea typeface="+mn-ea"/>
                          <a:cs typeface="+mn-cs"/>
                        </a:rPr>
                        <a:t>Unlicensed spectrum offloading system enhancements</a:t>
                      </a:r>
                      <a:endParaRPr kumimoji="0" lang="de-DE" sz="1400" b="1" i="0" u="none" strike="noStrike" kern="1200" cap="none" normalizeH="0" baseline="0" dirty="0">
                        <a:ln>
                          <a:noFill/>
                        </a:ln>
                        <a:solidFill>
                          <a:schemeClr val="bg1"/>
                        </a:solidFill>
                        <a:effectLst/>
                        <a:latin typeface="+mn-lt"/>
                        <a:ea typeface="+mn-ea"/>
                        <a:cs typeface="+mn-cs"/>
                      </a:endParaRPr>
                    </a:p>
                  </a:txBody>
                  <a:tcPr marL="118800" marR="118800" marT="90016" marB="90016">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500" b="1" i="0" u="none" strike="noStrike" cap="none" normalizeH="0" baseline="0" dirty="0">
                          <a:ln>
                            <a:noFill/>
                          </a:ln>
                          <a:solidFill>
                            <a:schemeClr val="bg1"/>
                          </a:solidFill>
                          <a:effectLst/>
                          <a:latin typeface="Calibri" pitchFamily="34" charset="0"/>
                        </a:rPr>
                        <a:t>100%</a:t>
                      </a:r>
                    </a:p>
                  </a:txBody>
                  <a:tcPr marL="91436" marR="91436" marT="45705" marB="45705"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a:ln>
                          <a:noFill/>
                        </a:ln>
                        <a:solidFill>
                          <a:srgbClr val="7030A0"/>
                        </a:solidFill>
                        <a:effectLst/>
                        <a:latin typeface="Calibri" pitchFamily="34" charset="0"/>
                        <a:ea typeface="+mn-ea"/>
                        <a:cs typeface="+mn-cs"/>
                      </a:endParaRPr>
                    </a:p>
                  </a:txBody>
                  <a:tcPr marL="91436" marR="91436" marT="45746" marB="45746" horzOverflow="overflow">
                    <a:lnL>
                      <a:noFill/>
                    </a:lnL>
                    <a:lnR>
                      <a:noFill/>
                    </a:lnR>
                    <a:lnT>
                      <a:noFill/>
                    </a:lnT>
                    <a:lnB>
                      <a:noFill/>
                    </a:lnB>
                    <a:lnTlToBr>
                      <a:noFill/>
                    </a:lnTlToBr>
                    <a:lnBlToTr>
                      <a:noFill/>
                    </a:lnBlToTr>
                    <a:solidFill>
                      <a:srgbClr val="62A14D"/>
                    </a:solidFill>
                  </a:tcPr>
                </a:tc>
                <a:extLst>
                  <a:ext uri="{0D108BD9-81ED-4DB2-BD59-A6C34878D82A}">
                    <a16:rowId xmlns:a16="http://schemas.microsoft.com/office/drawing/2014/main" val="10005"/>
                  </a:ext>
                </a:extLst>
              </a:tr>
              <a:tr h="459252">
                <a:tc>
                  <a:txBody>
                    <a:bodyPr/>
                    <a:lstStyle/>
                    <a:p>
                      <a:r>
                        <a:rPr kumimoji="0" lang="en-US" sz="1400" b="1" i="0" u="none" strike="noStrike" kern="1200" cap="none" normalizeH="0" baseline="0" dirty="0">
                          <a:ln>
                            <a:noFill/>
                          </a:ln>
                          <a:solidFill>
                            <a:schemeClr val="bg1"/>
                          </a:solidFill>
                          <a:effectLst/>
                          <a:latin typeface="+mn-lt"/>
                          <a:ea typeface="+mn-ea"/>
                          <a:cs typeface="+mn-cs"/>
                        </a:rPr>
                        <a:t>EDCE5</a:t>
                      </a:r>
                    </a:p>
                  </a:txBody>
                  <a:tcPr marL="91443" marR="91443" marT="45732" marB="45732">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a:ln>
                            <a:noFill/>
                          </a:ln>
                          <a:solidFill>
                            <a:schemeClr val="bg1"/>
                          </a:solidFill>
                          <a:effectLst/>
                          <a:latin typeface="+mn-lt"/>
                          <a:ea typeface="+mn-ea"/>
                          <a:cs typeface="+mn-cs"/>
                        </a:rPr>
                        <a:t>EPC enhancements to support 5G New Radio via Dual Connectivity</a:t>
                      </a:r>
                      <a:endParaRPr kumimoji="0" lang="de-DE" sz="1400" b="1" i="0" u="none" strike="noStrike" kern="1200" cap="none" normalizeH="0" baseline="0" dirty="0">
                        <a:ln>
                          <a:noFill/>
                        </a:ln>
                        <a:solidFill>
                          <a:schemeClr val="bg1"/>
                        </a:solidFill>
                        <a:effectLst/>
                        <a:latin typeface="+mn-lt"/>
                        <a:ea typeface="+mn-ea"/>
                        <a:cs typeface="+mn-cs"/>
                      </a:endParaRPr>
                    </a:p>
                  </a:txBody>
                  <a:tcPr marL="118800" marR="118800" marT="90016" marB="90016">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a:ln>
                            <a:noFill/>
                          </a:ln>
                          <a:solidFill>
                            <a:schemeClr val="bg1"/>
                          </a:solidFill>
                          <a:effectLst/>
                          <a:latin typeface="Calibri" pitchFamily="34" charset="0"/>
                        </a:rPr>
                        <a:t>100%</a:t>
                      </a:r>
                    </a:p>
                  </a:txBody>
                  <a:tcPr marL="91436" marR="91436" marT="45722" marB="45722"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a:ln>
                            <a:noFill/>
                          </a:ln>
                          <a:solidFill>
                            <a:srgbClr val="7030A0"/>
                          </a:solidFill>
                          <a:effectLst/>
                          <a:latin typeface="Calibri" pitchFamily="34" charset="0"/>
                          <a:ea typeface="+mn-ea"/>
                          <a:cs typeface="+mn-cs"/>
                        </a:rPr>
                        <a:t>4</a:t>
                      </a:r>
                    </a:p>
                  </a:txBody>
                  <a:tcPr marL="91436" marR="91436" marT="45746" marB="45746" horzOverflow="overflow">
                    <a:lnL>
                      <a:noFill/>
                    </a:lnL>
                    <a:lnR>
                      <a:noFill/>
                    </a:lnR>
                    <a:lnT>
                      <a:noFill/>
                    </a:lnT>
                    <a:lnB>
                      <a:noFill/>
                    </a:lnB>
                    <a:lnTlToBr>
                      <a:noFill/>
                    </a:lnTlToBr>
                    <a:lnBlToTr>
                      <a:noFill/>
                    </a:lnBlToTr>
                    <a:solidFill>
                      <a:srgbClr val="7CCA62"/>
                    </a:solidFill>
                  </a:tcPr>
                </a:tc>
                <a:extLst>
                  <a:ext uri="{0D108BD9-81ED-4DB2-BD59-A6C34878D82A}">
                    <a16:rowId xmlns:a16="http://schemas.microsoft.com/office/drawing/2014/main" val="10006"/>
                  </a:ext>
                </a:extLst>
              </a:tr>
              <a:tr h="389240">
                <a:tc>
                  <a:txBody>
                    <a:bodyPr/>
                    <a:lstStyle/>
                    <a:p>
                      <a:r>
                        <a:rPr lang="en-US" sz="1400" b="1" kern="1200" dirty="0">
                          <a:solidFill>
                            <a:schemeClr val="lt1"/>
                          </a:solidFill>
                          <a:effectLst/>
                          <a:latin typeface="+mn-lt"/>
                          <a:ea typeface="+mn-ea"/>
                          <a:cs typeface="+mn-cs"/>
                        </a:rPr>
                        <a:t>PS_Data_Off_Phase2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32" marB="45732">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a:ln>
                            <a:noFill/>
                          </a:ln>
                          <a:solidFill>
                            <a:schemeClr val="bg1"/>
                          </a:solidFill>
                          <a:effectLst/>
                          <a:latin typeface="+mn-lt"/>
                          <a:ea typeface="+mn-ea"/>
                          <a:cs typeface="+mn-cs"/>
                        </a:rPr>
                        <a:t>PS Data Off Feature Phase 2</a:t>
                      </a:r>
                      <a:endParaRPr kumimoji="0" lang="de-DE" sz="1400" b="1" i="0" u="none" strike="noStrike" kern="1200" cap="none" normalizeH="0" baseline="0" dirty="0">
                        <a:ln>
                          <a:noFill/>
                        </a:ln>
                        <a:solidFill>
                          <a:schemeClr val="bg1"/>
                        </a:solidFill>
                        <a:effectLst/>
                        <a:latin typeface="+mn-lt"/>
                        <a:ea typeface="+mn-ea"/>
                        <a:cs typeface="+mn-cs"/>
                      </a:endParaRPr>
                    </a:p>
                  </a:txBody>
                  <a:tcPr marL="118800" marR="118800" marT="90016" marB="90016">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chemeClr val="bg1"/>
                          </a:solidFill>
                          <a:effectLst/>
                          <a:latin typeface="Calibri" pitchFamily="34" charset="0"/>
                        </a:rPr>
                        <a:t>100%</a:t>
                      </a:r>
                    </a:p>
                  </a:txBody>
                  <a:tcPr marL="91443" marR="91443" marT="45732" marB="45732">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a:ln>
                          <a:noFill/>
                        </a:ln>
                        <a:solidFill>
                          <a:srgbClr val="7030A0"/>
                        </a:solidFill>
                        <a:effectLst/>
                        <a:latin typeface="Calibri" pitchFamily="34" charset="0"/>
                        <a:ea typeface="+mn-ea"/>
                        <a:cs typeface="+mn-cs"/>
                      </a:endParaRPr>
                    </a:p>
                  </a:txBody>
                  <a:tcPr marL="91436" marR="91436" marT="45746" marB="45746" horzOverflow="overflow">
                    <a:lnL>
                      <a:noFill/>
                    </a:lnL>
                    <a:lnR>
                      <a:noFill/>
                    </a:lnR>
                    <a:lnT>
                      <a:noFill/>
                    </a:lnT>
                    <a:lnB>
                      <a:noFill/>
                    </a:lnB>
                    <a:lnTlToBr>
                      <a:noFill/>
                    </a:lnTlToBr>
                    <a:lnBlToTr>
                      <a:noFill/>
                    </a:lnBlToTr>
                    <a:solidFill>
                      <a:srgbClr val="62A14D"/>
                    </a:solidFill>
                  </a:tcPr>
                </a:tc>
                <a:extLst>
                  <a:ext uri="{0D108BD9-81ED-4DB2-BD59-A6C34878D82A}">
                    <a16:rowId xmlns:a16="http://schemas.microsoft.com/office/drawing/2014/main" val="10007"/>
                  </a:ext>
                </a:extLst>
              </a:tr>
              <a:tr h="389240">
                <a:tc>
                  <a:txBody>
                    <a:bodyPr/>
                    <a:lstStyle/>
                    <a:p>
                      <a:r>
                        <a:rPr kumimoji="0" lang="en-US" sz="1400" b="1" i="0" u="none" strike="noStrike" kern="1200" cap="none" normalizeH="0" baseline="0" dirty="0">
                          <a:ln>
                            <a:noFill/>
                          </a:ln>
                          <a:solidFill>
                            <a:schemeClr val="bg1"/>
                          </a:solidFill>
                          <a:effectLst/>
                          <a:latin typeface="+mn-lt"/>
                          <a:ea typeface="+mn-ea"/>
                          <a:cs typeface="+mn-cs"/>
                        </a:rPr>
                        <a:t>EPS_URLLC</a:t>
                      </a:r>
                    </a:p>
                  </a:txBody>
                  <a:tcPr marL="91443" marR="91443" marT="45732" marB="45732">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kern="1200" cap="none" normalizeH="0" baseline="0" dirty="0">
                          <a:ln>
                            <a:noFill/>
                          </a:ln>
                          <a:solidFill>
                            <a:schemeClr val="bg1"/>
                          </a:solidFill>
                          <a:effectLst/>
                          <a:latin typeface="+mn-lt"/>
                          <a:ea typeface="+mn-ea"/>
                          <a:cs typeface="+mn-cs"/>
                        </a:rPr>
                        <a:t>EPC support for E-UTRAN Ultra Reliable Low Latency Comm.</a:t>
                      </a:r>
                      <a:endParaRPr kumimoji="0" lang="de-DE" sz="1400" b="1" i="0" u="none" strike="noStrike" kern="1200" cap="none" normalizeH="0" baseline="0" dirty="0">
                        <a:ln>
                          <a:noFill/>
                        </a:ln>
                        <a:solidFill>
                          <a:schemeClr val="bg1"/>
                        </a:solidFill>
                        <a:effectLst/>
                        <a:latin typeface="+mn-lt"/>
                        <a:ea typeface="+mn-ea"/>
                        <a:cs typeface="+mn-cs"/>
                      </a:endParaRPr>
                    </a:p>
                  </a:txBody>
                  <a:tcPr marL="118800" marR="118800" marT="90016" marB="90016">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a:ln>
                            <a:noFill/>
                          </a:ln>
                          <a:solidFill>
                            <a:schemeClr val="bg1"/>
                          </a:solidFill>
                          <a:effectLst/>
                          <a:latin typeface="Calibri" pitchFamily="34" charset="0"/>
                        </a:rPr>
                        <a:t>100%</a:t>
                      </a:r>
                    </a:p>
                  </a:txBody>
                  <a:tcPr marL="91436" marR="91436" marT="45722" marB="45722"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a:ln>
                          <a:noFill/>
                        </a:ln>
                        <a:solidFill>
                          <a:srgbClr val="7030A0"/>
                        </a:solidFill>
                        <a:effectLst/>
                        <a:latin typeface="Calibri" pitchFamily="34" charset="0"/>
                        <a:ea typeface="+mn-ea"/>
                        <a:cs typeface="+mn-cs"/>
                      </a:endParaRPr>
                    </a:p>
                  </a:txBody>
                  <a:tcPr marL="91436" marR="91436" marT="45722" marB="45722" horzOverflow="overflow">
                    <a:lnL>
                      <a:noFill/>
                    </a:lnL>
                    <a:lnR>
                      <a:noFill/>
                    </a:lnR>
                    <a:lnT>
                      <a:noFill/>
                    </a:lnT>
                    <a:lnB>
                      <a:noFill/>
                    </a:lnB>
                    <a:lnTlToBr>
                      <a:noFill/>
                    </a:lnTlToBr>
                    <a:lnBlToTr>
                      <a:noFill/>
                    </a:lnBlToTr>
                    <a:solidFill>
                      <a:srgbClr val="7CCA62"/>
                    </a:solidFill>
                  </a:tcPr>
                </a:tc>
                <a:extLst>
                  <a:ext uri="{0D108BD9-81ED-4DB2-BD59-A6C34878D82A}">
                    <a16:rowId xmlns:a16="http://schemas.microsoft.com/office/drawing/2014/main" val="10008"/>
                  </a:ext>
                </a:extLst>
              </a:tr>
              <a:tr h="390007">
                <a:tc>
                  <a:txBody>
                    <a:bodyPr/>
                    <a:lstStyle/>
                    <a:p>
                      <a:r>
                        <a:rPr kumimoji="0" lang="en-US" sz="1400" b="1" i="0" u="none" strike="noStrike" kern="1200" cap="none" normalizeH="0" baseline="0" dirty="0">
                          <a:ln>
                            <a:noFill/>
                          </a:ln>
                          <a:solidFill>
                            <a:schemeClr val="bg1"/>
                          </a:solidFill>
                          <a:effectLst/>
                          <a:latin typeface="Calibri" pitchFamily="34" charset="0"/>
                          <a:ea typeface="+mn-ea"/>
                          <a:cs typeface="+mn-cs"/>
                        </a:rPr>
                        <a:t>TEI15</a:t>
                      </a:r>
                    </a:p>
                  </a:txBody>
                  <a:tcPr marL="91443" marR="91443" marT="45732" marB="45732">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kern="1200" cap="none" normalizeH="0" baseline="0" dirty="0">
                          <a:ln>
                            <a:noFill/>
                          </a:ln>
                          <a:solidFill>
                            <a:schemeClr val="bg1"/>
                          </a:solidFill>
                          <a:effectLst/>
                          <a:latin typeface="+mn-lt"/>
                          <a:ea typeface="+mn-ea"/>
                          <a:cs typeface="+mn-cs"/>
                        </a:rPr>
                        <a:t>Maintenance for pre-Rel-15 features in Rel-15</a:t>
                      </a:r>
                      <a:endParaRPr kumimoji="0" lang="en-GB" sz="1400" b="1" i="0" u="none" strike="noStrike" kern="1200" cap="none" normalizeH="0" baseline="0" dirty="0">
                        <a:ln>
                          <a:noFill/>
                        </a:ln>
                        <a:solidFill>
                          <a:schemeClr val="bg1"/>
                        </a:solidFill>
                        <a:effectLst/>
                        <a:latin typeface="+mn-lt"/>
                        <a:ea typeface="+mn-ea"/>
                        <a:cs typeface="+mn-cs"/>
                      </a:endParaRPr>
                    </a:p>
                  </a:txBody>
                  <a:tcPr marL="118800" marR="118800" marT="90016" marB="90016">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a:ln>
                          <a:noFill/>
                        </a:ln>
                        <a:solidFill>
                          <a:schemeClr val="bg1"/>
                        </a:solidFill>
                        <a:effectLst/>
                        <a:latin typeface="Calibri" pitchFamily="34" charset="0"/>
                      </a:endParaRPr>
                    </a:p>
                  </a:txBody>
                  <a:tcPr marL="91436" marR="91436" marT="45746" marB="45746"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a:ln>
                            <a:noFill/>
                          </a:ln>
                          <a:solidFill>
                            <a:srgbClr val="7030A0"/>
                          </a:solidFill>
                          <a:effectLst/>
                          <a:latin typeface="Calibri" pitchFamily="34" charset="0"/>
                          <a:ea typeface="+mn-ea"/>
                          <a:cs typeface="+mn-cs"/>
                        </a:rPr>
                        <a:t>1</a:t>
                      </a:r>
                    </a:p>
                  </a:txBody>
                  <a:tcPr marL="91436" marR="91436" marT="45746" marB="45746" horzOverflow="overflow">
                    <a:lnL>
                      <a:noFill/>
                    </a:lnL>
                    <a:lnR>
                      <a:noFill/>
                    </a:lnR>
                    <a:lnT>
                      <a:noFill/>
                    </a:lnT>
                    <a:lnB>
                      <a:noFill/>
                    </a:lnB>
                    <a:lnTlToBr>
                      <a:noFill/>
                    </a:lnTlToBr>
                    <a:lnBlToTr>
                      <a:noFill/>
                    </a:lnBlToTr>
                    <a:solidFill>
                      <a:srgbClr val="62A14D"/>
                    </a:solidFill>
                  </a:tcPr>
                </a:tc>
                <a:extLst>
                  <a:ext uri="{0D108BD9-81ED-4DB2-BD59-A6C34878D82A}">
                    <a16:rowId xmlns:a16="http://schemas.microsoft.com/office/drawing/2014/main" val="10009"/>
                  </a:ext>
                </a:extLst>
              </a:tr>
              <a:tr h="600295">
                <a:tc>
                  <a:txBody>
                    <a:bodyPr/>
                    <a:lstStyle/>
                    <a:p>
                      <a:r>
                        <a:rPr kumimoji="0" lang="en-US" sz="1400" b="1" i="0" u="none" strike="noStrike" kern="1200" cap="none" normalizeH="0" baseline="0" dirty="0">
                          <a:ln>
                            <a:noFill/>
                          </a:ln>
                          <a:solidFill>
                            <a:schemeClr val="bg1"/>
                          </a:solidFill>
                          <a:effectLst/>
                          <a:latin typeface="+mn-lt"/>
                          <a:ea typeface="+mn-ea"/>
                          <a:cs typeface="+mn-cs"/>
                        </a:rPr>
                        <a:t>TEI15</a:t>
                      </a:r>
                    </a:p>
                  </a:txBody>
                  <a:tcPr marL="91443" marR="91443" marT="45732" marB="45732">
                    <a:lnL>
                      <a:noFill/>
                    </a:lnL>
                    <a:lnR>
                      <a:noFill/>
                    </a:lnR>
                    <a:lnT>
                      <a:noFill/>
                    </a:lnT>
                    <a:lnB>
                      <a:noFill/>
                    </a:lnB>
                    <a:lnTlToBr>
                      <a:noFill/>
                    </a:lnTlToBr>
                    <a:lnBlToTr>
                      <a:noFill/>
                    </a:lnBlToTr>
                    <a:solidFill>
                      <a:srgbClr val="7CCA62"/>
                    </a:solidFill>
                  </a:tcPr>
                </a:tc>
                <a:tc>
                  <a:txBody>
                    <a:bodyPr/>
                    <a:lstStyle/>
                    <a:p>
                      <a:r>
                        <a:rPr kumimoji="0" lang="en-US" sz="1400" b="1" i="0" u="none" strike="noStrike" kern="1200" cap="none" normalizeH="0" baseline="0" dirty="0">
                          <a:ln>
                            <a:noFill/>
                          </a:ln>
                          <a:solidFill>
                            <a:schemeClr val="bg1"/>
                          </a:solidFill>
                          <a:effectLst/>
                          <a:latin typeface="+mn-lt"/>
                          <a:ea typeface="+mn-ea"/>
                          <a:cs typeface="+mn-cs"/>
                        </a:rPr>
                        <a:t>Rel-15 Cat B/C alignments with other WGs or specifically required</a:t>
                      </a:r>
                    </a:p>
                  </a:txBody>
                  <a:tcPr marL="118800" marR="118800" marT="90016" marB="90016">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a:ln>
                          <a:noFill/>
                        </a:ln>
                        <a:solidFill>
                          <a:schemeClr val="bg1"/>
                        </a:solidFill>
                        <a:effectLst/>
                        <a:latin typeface="Calibri" pitchFamily="34" charset="0"/>
                      </a:endParaRPr>
                    </a:p>
                  </a:txBody>
                  <a:tcPr marL="91436" marR="91436" marT="45746" marB="45746"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a:ln>
                          <a:noFill/>
                        </a:ln>
                        <a:solidFill>
                          <a:srgbClr val="7030A0"/>
                        </a:solidFill>
                        <a:effectLst/>
                        <a:latin typeface="Calibri" pitchFamily="34" charset="0"/>
                        <a:ea typeface="+mn-ea"/>
                        <a:cs typeface="+mn-cs"/>
                      </a:endParaRPr>
                    </a:p>
                  </a:txBody>
                  <a:tcPr marL="91436" marR="91436" marT="45746" marB="45746" horzOverflow="overflow">
                    <a:lnL>
                      <a:noFill/>
                    </a:lnL>
                    <a:lnR>
                      <a:noFill/>
                    </a:lnR>
                    <a:lnT>
                      <a:noFill/>
                    </a:lnT>
                    <a:lnB>
                      <a:noFill/>
                    </a:lnB>
                    <a:lnTlToBr>
                      <a:noFill/>
                    </a:lnTlToBr>
                    <a:lnBlToTr>
                      <a:noFill/>
                    </a:lnBlToTr>
                    <a:solidFill>
                      <a:srgbClr val="7CCA62"/>
                    </a:solidFill>
                  </a:tcPr>
                </a:tc>
                <a:extLst>
                  <a:ext uri="{0D108BD9-81ED-4DB2-BD59-A6C34878D82A}">
                    <a16:rowId xmlns:a16="http://schemas.microsoft.com/office/drawing/2014/main" val="10010"/>
                  </a:ext>
                </a:extLst>
              </a:tr>
            </a:tbl>
          </a:graphicData>
        </a:graphic>
      </p:graphicFrame>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5"/>
          <p:cNvSpPr>
            <a:spLocks noGrp="1"/>
          </p:cNvSpPr>
          <p:nvPr>
            <p:ph type="title"/>
          </p:nvPr>
        </p:nvSpPr>
        <p:spPr>
          <a:xfrm>
            <a:off x="105497" y="156875"/>
            <a:ext cx="6827838" cy="925512"/>
          </a:xfrm>
        </p:spPr>
        <p:txBody>
          <a:bodyPr/>
          <a:lstStyle/>
          <a:p>
            <a:r>
              <a:rPr lang="en-US" altLang="de-DE" sz="2800" b="1" dirty="0"/>
              <a:t>2.2) Rel-15 Work and Maintenance (2/2)</a:t>
            </a:r>
            <a:endParaRPr lang="de-DE" altLang="de-DE" sz="2800" b="1" dirty="0"/>
          </a:p>
        </p:txBody>
      </p:sp>
      <p:sp>
        <p:nvSpPr>
          <p:cNvPr id="23555" name="Content Placeholder 7"/>
          <p:cNvSpPr>
            <a:spLocks noGrp="1"/>
          </p:cNvSpPr>
          <p:nvPr>
            <p:ph sz="half" idx="2"/>
          </p:nvPr>
        </p:nvSpPr>
        <p:spPr>
          <a:xfrm>
            <a:off x="444500" y="2616200"/>
            <a:ext cx="8304213" cy="3822699"/>
          </a:xfrm>
        </p:spPr>
        <p:txBody>
          <a:bodyPr/>
          <a:lstStyle/>
          <a:p>
            <a:pPr>
              <a:spcBef>
                <a:spcPct val="0"/>
              </a:spcBef>
              <a:spcAft>
                <a:spcPts val="200"/>
              </a:spcAft>
            </a:pPr>
            <a:r>
              <a:rPr lang="de-DE" altLang="de-DE" sz="2000" dirty="0"/>
              <a:t>Progress since SA#84:</a:t>
            </a:r>
          </a:p>
          <a:p>
            <a:pPr lvl="1">
              <a:spcBef>
                <a:spcPts val="0"/>
              </a:spcBef>
              <a:spcAft>
                <a:spcPts val="300"/>
              </a:spcAft>
            </a:pPr>
            <a:r>
              <a:rPr lang="en-US" altLang="zh-CN" sz="1600" dirty="0"/>
              <a:t>CRs agreed for TS 23.501 (</a:t>
            </a:r>
            <a:r>
              <a:rPr lang="en-US" altLang="zh-CN" sz="1600" b="1" dirty="0"/>
              <a:t>93</a:t>
            </a:r>
            <a:r>
              <a:rPr lang="en-US" altLang="zh-CN" sz="1600" dirty="0"/>
              <a:t> CRs), TS 23.502 (</a:t>
            </a:r>
            <a:r>
              <a:rPr lang="en-US" altLang="zh-CN" sz="1600" b="1" dirty="0"/>
              <a:t>101</a:t>
            </a:r>
            <a:r>
              <a:rPr lang="en-US" altLang="zh-CN" sz="1600" dirty="0"/>
              <a:t> CRs), TS 23.503 (</a:t>
            </a:r>
            <a:r>
              <a:rPr lang="en-US" altLang="zh-CN" sz="1600" b="1" dirty="0"/>
              <a:t>19</a:t>
            </a:r>
            <a:r>
              <a:rPr lang="en-US" altLang="zh-CN" sz="1600" dirty="0"/>
              <a:t> CRs)</a:t>
            </a:r>
            <a:endParaRPr lang="de-DE" altLang="zh-CN" sz="1600" dirty="0"/>
          </a:p>
          <a:p>
            <a:pPr lvl="1">
              <a:spcBef>
                <a:spcPts val="0"/>
              </a:spcBef>
              <a:spcAft>
                <a:spcPts val="300"/>
              </a:spcAft>
            </a:pPr>
            <a:r>
              <a:rPr lang="en-US" sz="1600" b="1" dirty="0"/>
              <a:t>12</a:t>
            </a:r>
            <a:r>
              <a:rPr lang="en-US" sz="1600" dirty="0"/>
              <a:t> CRs agreed for TS 23.401</a:t>
            </a:r>
            <a:endParaRPr lang="de-DE" sz="1600" dirty="0"/>
          </a:p>
          <a:p>
            <a:pPr marL="457200" lvl="1" indent="0">
              <a:spcBef>
                <a:spcPts val="0"/>
              </a:spcBef>
              <a:spcAft>
                <a:spcPts val="300"/>
              </a:spcAft>
              <a:buNone/>
            </a:pPr>
            <a:endParaRPr lang="de-DE" sz="1400" dirty="0"/>
          </a:p>
          <a:p>
            <a:pPr lvl="0"/>
            <a:r>
              <a:rPr lang="de-DE" sz="2000" dirty="0"/>
              <a:t>Next steps: </a:t>
            </a:r>
          </a:p>
          <a:p>
            <a:pPr lvl="1"/>
            <a:r>
              <a:rPr lang="en-US" sz="1600" dirty="0"/>
              <a:t>FASMO corrections</a:t>
            </a:r>
          </a:p>
          <a:p>
            <a:pPr lvl="1"/>
            <a:r>
              <a:rPr lang="en-US" sz="1600" dirty="0"/>
              <a:t>Further aligning with the work from other WGs</a:t>
            </a:r>
            <a:endParaRPr lang="de-DE" sz="1600" dirty="0"/>
          </a:p>
        </p:txBody>
      </p:sp>
      <p:graphicFrame>
        <p:nvGraphicFramePr>
          <p:cNvPr id="5" name="Content Placeholder 8">
            <a:extLst>
              <a:ext uri="{FF2B5EF4-FFF2-40B4-BE49-F238E27FC236}">
                <a16:creationId xmlns:a16="http://schemas.microsoft.com/office/drawing/2014/main" id="{431EE5F7-1C8A-4E00-AA0B-81807A082AD8}"/>
              </a:ext>
            </a:extLst>
          </p:cNvPr>
          <p:cNvGraphicFramePr>
            <a:graphicFrameLocks/>
          </p:cNvGraphicFramePr>
          <p:nvPr>
            <p:extLst>
              <p:ext uri="{D42A27DB-BD31-4B8C-83A1-F6EECF244321}">
                <p14:modId xmlns:p14="http://schemas.microsoft.com/office/powerpoint/2010/main" val="215104808"/>
              </p:ext>
            </p:extLst>
          </p:nvPr>
        </p:nvGraphicFramePr>
        <p:xfrm>
          <a:off x="191572" y="1505673"/>
          <a:ext cx="8810067" cy="900651"/>
        </p:xfrm>
        <a:graphic>
          <a:graphicData uri="http://schemas.openxmlformats.org/drawingml/2006/table">
            <a:tbl>
              <a:tblPr firstRow="1" bandRow="1">
                <a:tableStyleId>{8FD4443E-F989-4FC4-A0C8-D5A2AF1F390B}</a:tableStyleId>
              </a:tblPr>
              <a:tblGrid>
                <a:gridCol w="1470508">
                  <a:extLst>
                    <a:ext uri="{9D8B030D-6E8A-4147-A177-3AD203B41FA5}">
                      <a16:colId xmlns:a16="http://schemas.microsoft.com/office/drawing/2014/main" val="20000"/>
                    </a:ext>
                  </a:extLst>
                </a:gridCol>
                <a:gridCol w="3877144">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5GS_Ph1</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400" b="1" kern="1200" dirty="0">
                          <a:solidFill>
                            <a:schemeClr val="lt1"/>
                          </a:solidFill>
                          <a:effectLst/>
                          <a:latin typeface="+mn-lt"/>
                          <a:ea typeface="+mn-ea"/>
                          <a:cs typeface="+mn-cs"/>
                        </a:rPr>
                        <a:t>5G System – Phase 1</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17</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SP-160958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a:solidFill>
                  <a:schemeClr val="bg1">
                    <a:lumMod val="65000"/>
                  </a:schemeClr>
                </a:solidFill>
              </a:rPr>
              <a:t> 1) General aspects (events since SA#84, statistics, next meetings)</a:t>
            </a:r>
          </a:p>
          <a:p>
            <a:pPr eaLnBrk="1" hangingPunct="1">
              <a:defRPr/>
            </a:pPr>
            <a:r>
              <a:rPr lang="en-GB" sz="2400" dirty="0">
                <a:solidFill>
                  <a:schemeClr val="bg1">
                    <a:lumMod val="65000"/>
                  </a:schemeClr>
                </a:solidFill>
              </a:rPr>
              <a:t> </a:t>
            </a:r>
            <a:r>
              <a:rPr lang="en-GB" sz="2400" b="1" i="1" dirty="0"/>
              <a:t>2) SA Work Report</a:t>
            </a:r>
          </a:p>
          <a:p>
            <a:pPr lvl="1" eaLnBrk="1" hangingPunct="1">
              <a:defRPr/>
            </a:pPr>
            <a:r>
              <a:rPr lang="en-GB" sz="2000" dirty="0">
                <a:solidFill>
                  <a:schemeClr val="bg1">
                    <a:lumMod val="65000"/>
                  </a:schemeClr>
                </a:solidFill>
              </a:rPr>
              <a:t>2.1) Rel-14 and before Maintenance</a:t>
            </a:r>
          </a:p>
          <a:p>
            <a:pPr lvl="1" eaLnBrk="1" hangingPunct="1">
              <a:defRPr/>
            </a:pPr>
            <a:r>
              <a:rPr lang="en-GB" sz="2000" dirty="0">
                <a:solidFill>
                  <a:schemeClr val="bg1">
                    <a:lumMod val="65000"/>
                  </a:schemeClr>
                </a:solidFill>
              </a:rPr>
              <a:t>2.2) Rel-15 Work and Maintenance</a:t>
            </a:r>
          </a:p>
          <a:p>
            <a:pPr lvl="1" eaLnBrk="1" hangingPunct="1">
              <a:defRPr/>
            </a:pPr>
            <a:r>
              <a:rPr lang="en-GB" sz="2000" b="1" i="1" dirty="0"/>
              <a:t>2.3) Rel-16 Work and Maintenance</a:t>
            </a:r>
          </a:p>
          <a:p>
            <a:pPr lvl="1" eaLnBrk="1" hangingPunct="1">
              <a:defRPr/>
            </a:pPr>
            <a:r>
              <a:rPr lang="en-GB" sz="2000" dirty="0">
                <a:solidFill>
                  <a:schemeClr val="bg1">
                    <a:lumMod val="65000"/>
                  </a:schemeClr>
                </a:solidFill>
              </a:rPr>
              <a:t>2.4) Rel-17 Work</a:t>
            </a:r>
          </a:p>
          <a:p>
            <a:pPr lvl="1" eaLnBrk="1" hangingPunct="1">
              <a:defRPr/>
            </a:pPr>
            <a:r>
              <a:rPr lang="en-GB" sz="2000" dirty="0">
                <a:solidFill>
                  <a:schemeClr val="bg1">
                    <a:lumMod val="65000"/>
                  </a:schemeClr>
                </a:solidFill>
              </a:rPr>
              <a:t>2.5) </a:t>
            </a:r>
            <a:r>
              <a:rPr lang="en-GB" sz="2000" dirty="0" err="1">
                <a:solidFill>
                  <a:schemeClr val="bg1">
                    <a:lumMod val="65000"/>
                  </a:schemeClr>
                </a:solidFill>
              </a:rPr>
              <a:t>IETF</a:t>
            </a:r>
            <a:r>
              <a:rPr lang="en-GB" sz="2000" dirty="0">
                <a:solidFill>
                  <a:schemeClr val="bg1">
                    <a:lumMod val="65000"/>
                  </a:schemeClr>
                </a:solidFill>
              </a:rPr>
              <a:t> Dependency Update</a:t>
            </a:r>
          </a:p>
          <a:p>
            <a:pPr eaLnBrk="1" hangingPunct="1">
              <a:defRPr/>
            </a:pPr>
            <a:r>
              <a:rPr lang="en-GB" sz="2400" dirty="0">
                <a:solidFill>
                  <a:schemeClr val="bg1">
                    <a:lumMod val="65000"/>
                  </a:schemeClr>
                </a:solidFill>
              </a:rPr>
              <a:t> 3) SA2 Work Planning</a:t>
            </a:r>
          </a:p>
          <a:p>
            <a:pPr eaLnBrk="1" hangingPunct="1">
              <a:defRPr/>
            </a:pPr>
            <a:r>
              <a:rPr lang="en-GB" sz="2400" dirty="0">
                <a:solidFill>
                  <a:schemeClr val="bg1">
                    <a:lumMod val="65000"/>
                  </a:schemeClr>
                </a:solidFill>
              </a:rPr>
              <a:t> 4) Documents for Information and Approval</a:t>
            </a:r>
          </a:p>
          <a:p>
            <a:pPr eaLnBrk="1" hangingPunct="1">
              <a:defRPr/>
            </a:pPr>
            <a:r>
              <a:rPr lang="en-GB" sz="2400" dirty="0">
                <a:solidFill>
                  <a:schemeClr val="bg1">
                    <a:lumMod val="65000"/>
                  </a:schemeClr>
                </a:solidFill>
              </a:rPr>
              <a:t> 5) Collected Items requiring action from SA</a:t>
            </a:r>
          </a:p>
        </p:txBody>
      </p:sp>
      <p:sp>
        <p:nvSpPr>
          <p:cNvPr id="26628" name="Text Box 3"/>
          <p:cNvSpPr txBox="1">
            <a:spLocks noChangeArrowheads="1"/>
          </p:cNvSpPr>
          <p:nvPr/>
        </p:nvSpPr>
        <p:spPr bwMode="auto">
          <a:xfrm>
            <a:off x="77788" y="3341688"/>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2.3) Rel-16 Work and Maintenance (1/19)</a:t>
            </a:r>
            <a:endParaRPr lang="de-DE" altLang="de-DE" sz="2800"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1768846931"/>
              </p:ext>
            </p:extLst>
          </p:nvPr>
        </p:nvGraphicFramePr>
        <p:xfrm>
          <a:off x="169449" y="1303706"/>
          <a:ext cx="8937859" cy="1975654"/>
        </p:xfrm>
        <a:graphic>
          <a:graphicData uri="http://schemas.openxmlformats.org/drawingml/2006/table">
            <a:tbl>
              <a:tblPr firstRow="1" bandRow="1">
                <a:tableStyleId>{8FD4443E-F989-4FC4-A0C8-D5A2AF1F390B}</a:tableStyleId>
              </a:tblPr>
              <a:tblGrid>
                <a:gridCol w="1510516">
                  <a:extLst>
                    <a:ext uri="{9D8B030D-6E8A-4147-A177-3AD203B41FA5}">
                      <a16:colId xmlns:a16="http://schemas.microsoft.com/office/drawing/2014/main" val="20000"/>
                    </a:ext>
                  </a:extLst>
                </a:gridCol>
                <a:gridCol w="3914705">
                  <a:extLst>
                    <a:ext uri="{9D8B030D-6E8A-4147-A177-3AD203B41FA5}">
                      <a16:colId xmlns:a16="http://schemas.microsoft.com/office/drawing/2014/main" val="20001"/>
                    </a:ext>
                  </a:extLst>
                </a:gridCol>
                <a:gridCol w="1164733">
                  <a:extLst>
                    <a:ext uri="{9D8B030D-6E8A-4147-A177-3AD203B41FA5}">
                      <a16:colId xmlns:a16="http://schemas.microsoft.com/office/drawing/2014/main" val="20002"/>
                    </a:ext>
                  </a:extLst>
                </a:gridCol>
                <a:gridCol w="1236885">
                  <a:extLst>
                    <a:ext uri="{9D8B030D-6E8A-4147-A177-3AD203B41FA5}">
                      <a16:colId xmlns:a16="http://schemas.microsoft.com/office/drawing/2014/main" val="20003"/>
                    </a:ext>
                  </a:extLst>
                </a:gridCol>
                <a:gridCol w="1111020">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lt1"/>
                          </a:solidFill>
                          <a:effectLst/>
                          <a:latin typeface="+mn-lt"/>
                          <a:ea typeface="+mn-ea"/>
                          <a:cs typeface="+mn-cs"/>
                        </a:rPr>
                        <a:t>FS_</a:t>
                      </a:r>
                      <a:r>
                        <a:rPr lang="fr-FR" sz="1400" b="1" kern="1200" dirty="0">
                          <a:solidFill>
                            <a:schemeClr val="lt1"/>
                          </a:solidFill>
                          <a:effectLst/>
                          <a:latin typeface="+mn-lt"/>
                          <a:ea typeface="+mn-ea"/>
                          <a:cs typeface="+mn-cs"/>
                        </a:rPr>
                        <a:t>PARLOS_SA2</a:t>
                      </a:r>
                      <a:endParaRPr lang="en-US" sz="14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Study on System enhancements for Provision of Access to Restricted Local Operator Services by Unauthenticated UEs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 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SP-180501</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fr-FR" sz="1400" b="1" kern="1200" dirty="0">
                          <a:solidFill>
                            <a:schemeClr val="lt1"/>
                          </a:solidFill>
                          <a:effectLst/>
                          <a:latin typeface="+mn-lt"/>
                          <a:ea typeface="+mn-ea"/>
                          <a:cs typeface="+mn-cs"/>
                        </a:rPr>
                        <a:t>PARLOS</a:t>
                      </a:r>
                      <a:endParaRPr lang="en-US" sz="14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System enhancements for Provision of Access to Restricted Local Operator Services by Unauthenticated UEs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Mar,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dirty="0">
                          <a:ln>
                            <a:noFill/>
                          </a:ln>
                          <a:solidFill>
                            <a:prstClr val="white"/>
                          </a:solidFill>
                          <a:effectLst/>
                          <a:uLnTx/>
                          <a:uFillTx/>
                          <a:latin typeface="+mn-lt"/>
                          <a:ea typeface="+mn-ea"/>
                          <a:cs typeface="+mn-cs"/>
                        </a:rPr>
                        <a:t>SP-180738</a:t>
                      </a:r>
                      <a:endParaRPr kumimoji="0" lang="en-US" sz="14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
        <p:nvSpPr>
          <p:cNvPr id="29716" name="Content Placeholder 7"/>
          <p:cNvSpPr>
            <a:spLocks noGrp="1"/>
          </p:cNvSpPr>
          <p:nvPr>
            <p:ph sz="half" idx="2"/>
          </p:nvPr>
        </p:nvSpPr>
        <p:spPr>
          <a:xfrm>
            <a:off x="425035" y="3376429"/>
            <a:ext cx="8554480" cy="2696377"/>
          </a:xfrm>
        </p:spPr>
        <p:txBody>
          <a:bodyPr/>
          <a:lstStyle/>
          <a:p>
            <a:pPr>
              <a:spcBef>
                <a:spcPts val="0"/>
              </a:spcBef>
              <a:spcAft>
                <a:spcPts val="0"/>
              </a:spcAft>
            </a:pPr>
            <a:r>
              <a:rPr lang="de-DE" altLang="de-DE" sz="2000" dirty="0"/>
              <a:t>Progress since SA#84:</a:t>
            </a:r>
          </a:p>
          <a:p>
            <a:pPr lvl="1">
              <a:spcBef>
                <a:spcPts val="0"/>
              </a:spcBef>
              <a:spcAft>
                <a:spcPts val="0"/>
              </a:spcAft>
            </a:pPr>
            <a:r>
              <a:rPr lang="en-US" altLang="zh-CN" sz="1400" dirty="0"/>
              <a:t> 1 CR agreed at SA2  on alignment with CT1 on Emergency service for RLOS attached UE. </a:t>
            </a:r>
          </a:p>
          <a:p>
            <a:pPr marL="457200" lvl="1" indent="0">
              <a:spcBef>
                <a:spcPts val="0"/>
              </a:spcBef>
              <a:spcAft>
                <a:spcPts val="0"/>
              </a:spcAft>
              <a:buNone/>
            </a:pPr>
            <a:endParaRPr lang="en-US" sz="1800" dirty="0"/>
          </a:p>
          <a:p>
            <a:pPr marL="457200" lvl="1" indent="-457200">
              <a:spcBef>
                <a:spcPts val="0"/>
              </a:spcBef>
              <a:spcAft>
                <a:spcPts val="0"/>
              </a:spcAft>
              <a:buBlip>
                <a:blip r:embed="rId2"/>
              </a:buBlip>
            </a:pPr>
            <a:r>
              <a:rPr lang="en-US" sz="2000" dirty="0">
                <a:ea typeface="+mn-ea"/>
                <a:cs typeface="+mn-cs"/>
              </a:rPr>
              <a:t>RAN impacts or dependencies:</a:t>
            </a:r>
            <a:endParaRPr lang="de-DE" sz="2000" dirty="0">
              <a:ea typeface="+mn-ea"/>
              <a:cs typeface="+mn-cs"/>
            </a:endParaRPr>
          </a:p>
          <a:p>
            <a:pPr lvl="1">
              <a:spcBef>
                <a:spcPts val="0"/>
              </a:spcBef>
              <a:spcAft>
                <a:spcPts val="600"/>
              </a:spcAft>
            </a:pPr>
            <a:r>
              <a:rPr lang="en-US" sz="1400" dirty="0"/>
              <a:t> </a:t>
            </a:r>
            <a:r>
              <a:rPr lang="en-GB" altLang="zh-CN" sz="1400" dirty="0"/>
              <a:t>RLOS indicator in RRC (solved at last plenary)</a:t>
            </a:r>
            <a:endParaRPr lang="en-US" sz="1400" dirty="0"/>
          </a:p>
          <a:p>
            <a:pPr marL="457200" lvl="1" indent="0">
              <a:spcBef>
                <a:spcPts val="0"/>
              </a:spcBef>
              <a:spcAft>
                <a:spcPts val="600"/>
              </a:spcAft>
              <a:buNone/>
            </a:pPr>
            <a:endParaRPr lang="de-DE" sz="1400" dirty="0"/>
          </a:p>
          <a:p>
            <a:pPr lvl="0">
              <a:spcBef>
                <a:spcPts val="0"/>
              </a:spcBef>
              <a:spcAft>
                <a:spcPts val="0"/>
              </a:spcAft>
            </a:pPr>
            <a:r>
              <a:rPr lang="de-DE" sz="2000" dirty="0"/>
              <a:t>Next steps:</a:t>
            </a:r>
          </a:p>
          <a:p>
            <a:pPr lvl="1"/>
            <a:r>
              <a:rPr lang="en-US" altLang="zh-CN" sz="1400" dirty="0"/>
              <a:t>  Maintenance</a:t>
            </a:r>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2.3) Rel-16 Work and Maintenance (2/19)</a:t>
            </a:r>
            <a:endParaRPr lang="de-DE" altLang="de-DE" sz="2800"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3403543935"/>
              </p:ext>
            </p:extLst>
          </p:nvPr>
        </p:nvGraphicFramePr>
        <p:xfrm>
          <a:off x="179388" y="1376363"/>
          <a:ext cx="8810067" cy="154893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FS_5WWC</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Study on the Wireless and Wireline Convergence for the 5G system architecture </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SP-170380</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US" sz="1400" b="1" kern="1200" dirty="0">
                          <a:solidFill>
                            <a:schemeClr val="lt1"/>
                          </a:solidFill>
                          <a:effectLst/>
                          <a:latin typeface="+mn-lt"/>
                          <a:ea typeface="+mn-ea"/>
                          <a:cs typeface="+mn-cs"/>
                        </a:rPr>
                        <a:t>5WWC</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Wireless and Wireline Convergence for the 5G system architecture </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85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SP-181117</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
        <p:nvSpPr>
          <p:cNvPr id="29716" name="Content Placeholder 7"/>
          <p:cNvSpPr>
            <a:spLocks noGrp="1"/>
          </p:cNvSpPr>
          <p:nvPr>
            <p:ph sz="half" idx="2"/>
          </p:nvPr>
        </p:nvSpPr>
        <p:spPr>
          <a:xfrm>
            <a:off x="434974" y="3068319"/>
            <a:ext cx="8554480" cy="3159761"/>
          </a:xfrm>
        </p:spPr>
        <p:txBody>
          <a:bodyPr/>
          <a:lstStyle/>
          <a:p>
            <a:pPr>
              <a:spcBef>
                <a:spcPts val="0"/>
              </a:spcBef>
              <a:spcAft>
                <a:spcPts val="0"/>
              </a:spcAft>
            </a:pPr>
            <a:r>
              <a:rPr lang="de-DE" altLang="de-DE" sz="2000" dirty="0"/>
              <a:t>Progress since SA#84:</a:t>
            </a:r>
          </a:p>
          <a:p>
            <a:pPr lvl="1">
              <a:spcBef>
                <a:spcPts val="0"/>
              </a:spcBef>
              <a:spcAft>
                <a:spcPts val="0"/>
              </a:spcAft>
            </a:pPr>
            <a:r>
              <a:rPr lang="en-US" altLang="zh-CN" sz="1400" dirty="0"/>
              <a:t>Exception requested at SA#84 were completed. </a:t>
            </a:r>
          </a:p>
          <a:p>
            <a:pPr lvl="1">
              <a:spcBef>
                <a:spcPts val="0"/>
              </a:spcBef>
              <a:spcAft>
                <a:spcPts val="0"/>
              </a:spcAft>
            </a:pPr>
            <a:r>
              <a:rPr lang="en-US" altLang="zh-CN" sz="1400" dirty="0"/>
              <a:t>Procedures for the Non-3GPP device not supporting NAS connected to a Trusted Non-3GPP Access Network.</a:t>
            </a:r>
          </a:p>
          <a:p>
            <a:pPr lvl="1">
              <a:spcBef>
                <a:spcPts val="0"/>
              </a:spcBef>
              <a:spcAft>
                <a:spcPts val="0"/>
              </a:spcAft>
            </a:pPr>
            <a:r>
              <a:rPr lang="en-US" altLang="zh-CN" sz="1400" dirty="0"/>
              <a:t>for 5G-RG the specification related to Policy management as defined in TS 23.503</a:t>
            </a:r>
          </a:p>
          <a:p>
            <a:pPr lvl="1">
              <a:spcBef>
                <a:spcPts val="0"/>
              </a:spcBef>
              <a:spcAft>
                <a:spcPts val="0"/>
              </a:spcAft>
            </a:pPr>
            <a:r>
              <a:rPr lang="en-US" altLang="zh-CN" sz="1400" dirty="0"/>
              <a:t>Complete support of FN-RG</a:t>
            </a:r>
          </a:p>
          <a:p>
            <a:pPr lvl="1">
              <a:spcBef>
                <a:spcPts val="0"/>
              </a:spcBef>
              <a:spcAft>
                <a:spcPts val="600"/>
              </a:spcAft>
            </a:pPr>
            <a:r>
              <a:rPr lang="en-US" altLang="zh-CN" sz="1400" dirty="0"/>
              <a:t>Completed definition of support of  IPTV</a:t>
            </a:r>
          </a:p>
          <a:p>
            <a:pPr marL="457200" lvl="1" indent="-457200">
              <a:spcBef>
                <a:spcPts val="0"/>
              </a:spcBef>
              <a:spcAft>
                <a:spcPts val="0"/>
              </a:spcAft>
              <a:buBlip>
                <a:blip r:embed="rId2"/>
              </a:buBlip>
            </a:pPr>
            <a:r>
              <a:rPr lang="en-US" sz="2000" dirty="0">
                <a:ea typeface="+mn-ea"/>
                <a:cs typeface="+mn-cs"/>
              </a:rPr>
              <a:t>RAN impacts or dependencies:</a:t>
            </a:r>
            <a:endParaRPr lang="de-DE" sz="2000" dirty="0">
              <a:ea typeface="+mn-ea"/>
              <a:cs typeface="+mn-cs"/>
            </a:endParaRPr>
          </a:p>
          <a:p>
            <a:pPr lvl="1">
              <a:spcBef>
                <a:spcPts val="0"/>
              </a:spcBef>
              <a:spcAft>
                <a:spcPts val="600"/>
              </a:spcAft>
            </a:pPr>
            <a:r>
              <a:rPr lang="en-US" sz="1400" dirty="0"/>
              <a:t> specification of N2 (NGAP) extension</a:t>
            </a:r>
          </a:p>
          <a:p>
            <a:pPr lvl="0">
              <a:spcBef>
                <a:spcPts val="0"/>
              </a:spcBef>
              <a:spcAft>
                <a:spcPts val="0"/>
              </a:spcAft>
            </a:pPr>
            <a:r>
              <a:rPr lang="de-DE" sz="2000" dirty="0"/>
              <a:t>Next steps:</a:t>
            </a:r>
          </a:p>
          <a:p>
            <a:pPr lvl="1"/>
            <a:r>
              <a:rPr lang="en-US" altLang="zh-CN" sz="1400" dirty="0"/>
              <a:t>Maintenance</a:t>
            </a:r>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2.3) Rel-16 Work and Maintenance (3/19)</a:t>
            </a:r>
            <a:endParaRPr lang="de-DE" altLang="de-DE" sz="2800"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2733097122"/>
              </p:ext>
            </p:extLst>
          </p:nvPr>
        </p:nvGraphicFramePr>
        <p:xfrm>
          <a:off x="179388" y="1376363"/>
          <a:ext cx="8810067" cy="154893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FS_ATSSS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Study on Access Traffic Steering, Switch and Splitting support in the 5G system architecture</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SP-180732</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US" sz="1400" b="1" kern="1200" dirty="0">
                          <a:solidFill>
                            <a:schemeClr val="lt1"/>
                          </a:solidFill>
                          <a:effectLst/>
                          <a:latin typeface="+mn-lt"/>
                          <a:ea typeface="+mn-ea"/>
                          <a:cs typeface="+mn-cs"/>
                        </a:rPr>
                        <a:t>ATSSS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Access Traffic Steering, Switch and Splitting support in the 5G system architecture</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85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SP-181124</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
        <p:nvSpPr>
          <p:cNvPr id="29716" name="Content Placeholder 7"/>
          <p:cNvSpPr>
            <a:spLocks noGrp="1"/>
          </p:cNvSpPr>
          <p:nvPr>
            <p:ph sz="half" idx="2"/>
          </p:nvPr>
        </p:nvSpPr>
        <p:spPr>
          <a:xfrm>
            <a:off x="434974" y="3068319"/>
            <a:ext cx="8554480" cy="3159761"/>
          </a:xfrm>
        </p:spPr>
        <p:txBody>
          <a:bodyPr/>
          <a:lstStyle/>
          <a:p>
            <a:pPr>
              <a:spcBef>
                <a:spcPts val="0"/>
              </a:spcBef>
              <a:spcAft>
                <a:spcPts val="0"/>
              </a:spcAft>
            </a:pPr>
            <a:r>
              <a:rPr lang="de-DE" altLang="de-DE" sz="2000" dirty="0"/>
              <a:t>Progress since SA#84:</a:t>
            </a:r>
          </a:p>
          <a:p>
            <a:pPr lvl="1">
              <a:spcBef>
                <a:spcPts val="0"/>
              </a:spcBef>
              <a:spcAft>
                <a:spcPts val="0"/>
              </a:spcAft>
            </a:pPr>
            <a:r>
              <a:rPr lang="en-US" altLang="zh-CN" sz="1600" dirty="0"/>
              <a:t>The following two exceptions requested at SA#84 were completed </a:t>
            </a:r>
          </a:p>
          <a:p>
            <a:pPr marL="1028700" lvl="2" indent="-171450">
              <a:buFont typeface="Calibri" panose="020F0502020204030204" pitchFamily="34" charset="0"/>
              <a:buChar char="─"/>
            </a:pPr>
            <a:r>
              <a:rPr lang="en-GB" sz="1400" dirty="0"/>
              <a:t>EPC Interworking for MA-PDU Session </a:t>
            </a:r>
            <a:endParaRPr lang="en-US" sz="1400" dirty="0"/>
          </a:p>
          <a:p>
            <a:pPr marL="1028700" lvl="2" indent="-171450">
              <a:spcAft>
                <a:spcPts val="600"/>
              </a:spcAft>
              <a:buFont typeface="Calibri" panose="020F0502020204030204" pitchFamily="34" charset="0"/>
              <a:buChar char="─"/>
            </a:pPr>
            <a:r>
              <a:rPr lang="en-GB" sz="1400" dirty="0"/>
              <a:t>How the network can request the re-activation of user-plane resources for the Non-3GPP access of the MA PDU Session</a:t>
            </a:r>
            <a:endParaRPr lang="en-US" altLang="zh-CN" sz="1400" dirty="0"/>
          </a:p>
          <a:p>
            <a:pPr marL="457200" lvl="1" indent="-457200">
              <a:spcBef>
                <a:spcPts val="0"/>
              </a:spcBef>
              <a:spcAft>
                <a:spcPts val="0"/>
              </a:spcAft>
              <a:buBlip>
                <a:blip r:embed="rId2"/>
              </a:buBlip>
            </a:pPr>
            <a:r>
              <a:rPr lang="en-US" sz="2000" dirty="0">
                <a:ea typeface="+mn-ea"/>
                <a:cs typeface="+mn-cs"/>
              </a:rPr>
              <a:t>RAN impacts and dependencies:</a:t>
            </a:r>
            <a:endParaRPr lang="de-DE" sz="2000" dirty="0">
              <a:ea typeface="+mn-ea"/>
              <a:cs typeface="+mn-cs"/>
            </a:endParaRPr>
          </a:p>
          <a:p>
            <a:pPr lvl="1">
              <a:spcBef>
                <a:spcPts val="0"/>
              </a:spcBef>
              <a:spcAft>
                <a:spcPts val="600"/>
              </a:spcAft>
            </a:pPr>
            <a:r>
              <a:rPr lang="en-US" sz="1600" dirty="0"/>
              <a:t> None identified</a:t>
            </a:r>
          </a:p>
          <a:p>
            <a:pPr lvl="0">
              <a:spcBef>
                <a:spcPts val="0"/>
              </a:spcBef>
              <a:spcAft>
                <a:spcPts val="0"/>
              </a:spcAft>
            </a:pPr>
            <a:r>
              <a:rPr lang="de-DE" sz="2000" dirty="0"/>
              <a:t>Next steps:</a:t>
            </a:r>
          </a:p>
          <a:p>
            <a:pPr lvl="1"/>
            <a:r>
              <a:rPr lang="en-US" altLang="zh-CN" sz="1400" dirty="0"/>
              <a:t> </a:t>
            </a:r>
            <a:r>
              <a:rPr lang="en-US" altLang="zh-CN" sz="1600" dirty="0"/>
              <a:t>Maintenance </a:t>
            </a:r>
          </a:p>
          <a:p>
            <a:pPr marL="457200" lvl="1" indent="0">
              <a:buNone/>
            </a:pPr>
            <a:r>
              <a:rPr lang="en-US" altLang="zh-CN" sz="1400" dirty="0"/>
              <a:t> </a:t>
            </a:r>
          </a:p>
        </p:txBody>
      </p:sp>
    </p:spTree>
    <p:extLst>
      <p:ext uri="{BB962C8B-B14F-4D97-AF65-F5344CB8AC3E}">
        <p14:creationId xmlns:p14="http://schemas.microsoft.com/office/powerpoint/2010/main" val="2754923581"/>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1"/>
            <a:ext cx="8229600" cy="4508500"/>
          </a:xfrm>
        </p:spPr>
        <p:txBody>
          <a:bodyPr/>
          <a:lstStyle/>
          <a:p>
            <a:pPr eaLnBrk="1" hangingPunct="1">
              <a:defRPr/>
            </a:pPr>
            <a:r>
              <a:rPr lang="en-GB" sz="2400" dirty="0"/>
              <a:t> 1) General aspects (events since SA#84, statistics, next meetings)</a:t>
            </a:r>
          </a:p>
          <a:p>
            <a:pPr eaLnBrk="1" hangingPunct="1">
              <a:defRPr/>
            </a:pPr>
            <a:r>
              <a:rPr lang="en-GB" sz="2400" dirty="0"/>
              <a:t> 2) SA Work Report</a:t>
            </a:r>
          </a:p>
          <a:p>
            <a:pPr lvl="1" eaLnBrk="1" hangingPunct="1">
              <a:defRPr/>
            </a:pPr>
            <a:r>
              <a:rPr lang="en-GB" sz="2000" dirty="0"/>
              <a:t>2.1) Rel-14 and before Maintenance</a:t>
            </a:r>
          </a:p>
          <a:p>
            <a:pPr lvl="1" eaLnBrk="1" hangingPunct="1">
              <a:defRPr/>
            </a:pPr>
            <a:r>
              <a:rPr lang="en-GB" sz="2000" dirty="0"/>
              <a:t>2.2) Rel-15 Work and Maintenance </a:t>
            </a:r>
          </a:p>
          <a:p>
            <a:pPr lvl="1" eaLnBrk="1" hangingPunct="1">
              <a:defRPr/>
            </a:pPr>
            <a:r>
              <a:rPr lang="en-GB" sz="2000" dirty="0"/>
              <a:t>2.3) Rel-16 Work and Maintenance</a:t>
            </a:r>
          </a:p>
          <a:p>
            <a:pPr lvl="1" eaLnBrk="1" hangingPunct="1">
              <a:defRPr/>
            </a:pPr>
            <a:r>
              <a:rPr lang="en-GB" sz="2000" dirty="0"/>
              <a:t>2.4) Rel-17 Work</a:t>
            </a:r>
          </a:p>
          <a:p>
            <a:pPr lvl="1" eaLnBrk="1" hangingPunct="1">
              <a:defRPr/>
            </a:pPr>
            <a:r>
              <a:rPr lang="en-GB" sz="2000" dirty="0"/>
              <a:t>2.5) IETF Dependency Update</a:t>
            </a:r>
          </a:p>
          <a:p>
            <a:pPr eaLnBrk="1" hangingPunct="1">
              <a:defRPr/>
            </a:pPr>
            <a:r>
              <a:rPr lang="en-GB" sz="2400" dirty="0"/>
              <a:t> 3) SA2 Work Planning</a:t>
            </a:r>
          </a:p>
          <a:p>
            <a:pPr eaLnBrk="1" hangingPunct="1">
              <a:defRPr/>
            </a:pPr>
            <a:r>
              <a:rPr lang="en-GB" sz="2400" dirty="0"/>
              <a:t> 4) Documents for Information and Approval</a:t>
            </a:r>
          </a:p>
          <a:p>
            <a:pPr eaLnBrk="1" hangingPunct="1">
              <a:defRPr/>
            </a:pPr>
            <a:r>
              <a:rPr lang="en-GB" sz="2400" dirty="0"/>
              <a:t> 5) Collected Items requiring action from SA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US" altLang="de-DE" sz="2800" b="1" dirty="0"/>
              <a:t>2.3) Rel-16 Work and Maintenance (4/19)</a:t>
            </a:r>
            <a:endParaRPr lang="de-DE" altLang="de-DE" sz="2800" b="1" dirty="0"/>
          </a:p>
        </p:txBody>
      </p:sp>
      <p:sp>
        <p:nvSpPr>
          <p:cNvPr id="31764" name="Content Placeholder 7"/>
          <p:cNvSpPr>
            <a:spLocks noGrp="1"/>
          </p:cNvSpPr>
          <p:nvPr>
            <p:ph sz="half" idx="2"/>
          </p:nvPr>
        </p:nvSpPr>
        <p:spPr>
          <a:xfrm>
            <a:off x="468313" y="2925296"/>
            <a:ext cx="8404754" cy="3532653"/>
          </a:xfrm>
        </p:spPr>
        <p:txBody>
          <a:bodyPr/>
          <a:lstStyle/>
          <a:p>
            <a:pPr>
              <a:spcBef>
                <a:spcPts val="0"/>
              </a:spcBef>
              <a:spcAft>
                <a:spcPts val="400"/>
              </a:spcAft>
            </a:pPr>
            <a:r>
              <a:rPr lang="de-DE" altLang="de-DE" sz="2000" dirty="0"/>
              <a:t>Progress since SA#84:</a:t>
            </a:r>
          </a:p>
          <a:p>
            <a:pPr lvl="1">
              <a:spcBef>
                <a:spcPts val="0"/>
              </a:spcBef>
              <a:spcAft>
                <a:spcPts val="400"/>
              </a:spcAft>
            </a:pPr>
            <a:r>
              <a:rPr lang="de-DE" altLang="ko-KR" sz="1500" dirty="0"/>
              <a:t>Normative work progressed </a:t>
            </a:r>
            <a:r>
              <a:rPr lang="de-DE" altLang="de-DE" sz="1500" dirty="0"/>
              <a:t>under the exception</a:t>
            </a:r>
            <a:r>
              <a:rPr lang="en-US" altLang="zh-CN" sz="1500" dirty="0"/>
              <a:t>.</a:t>
            </a:r>
            <a:endParaRPr lang="en-US" altLang="ko-KR" sz="1500" dirty="0">
              <a:ea typeface="Gulim" panose="020B0600000101010101" pitchFamily="34" charset="-127"/>
            </a:endParaRPr>
          </a:p>
          <a:p>
            <a:pPr lvl="1">
              <a:spcBef>
                <a:spcPts val="0"/>
              </a:spcBef>
              <a:spcAft>
                <a:spcPts val="400"/>
              </a:spcAft>
            </a:pPr>
            <a:r>
              <a:rPr lang="en-US" altLang="ko-KR" sz="1500" dirty="0">
                <a:ea typeface="Gulim" panose="020B0600000101010101" pitchFamily="34" charset="-127"/>
              </a:rPr>
              <a:t>New TS 23.287 progressed</a:t>
            </a:r>
            <a:r>
              <a:rPr lang="en-GB" altLang="ko-KR" sz="1500" dirty="0">
                <a:ea typeface="Gulim" panose="020B0600000101010101" pitchFamily="34" charset="-127"/>
              </a:rPr>
              <a:t> and is</a:t>
            </a:r>
            <a:r>
              <a:rPr lang="en-US" altLang="ko-KR" sz="1500" dirty="0"/>
              <a:t> provided for approval.</a:t>
            </a:r>
          </a:p>
          <a:p>
            <a:pPr lvl="1">
              <a:spcBef>
                <a:spcPts val="0"/>
              </a:spcBef>
              <a:spcAft>
                <a:spcPts val="400"/>
              </a:spcAft>
            </a:pPr>
            <a:r>
              <a:rPr lang="en-US" altLang="ko-KR" sz="1500" dirty="0"/>
              <a:t>CRs to TS 23.501/502/503 and CR to TS 23.285 agreed.</a:t>
            </a:r>
          </a:p>
          <a:p>
            <a:pPr lvl="1">
              <a:spcBef>
                <a:spcPts val="0"/>
              </a:spcBef>
              <a:spcAft>
                <a:spcPts val="400"/>
              </a:spcAft>
            </a:pPr>
            <a:r>
              <a:rPr lang="en-US" altLang="ko-KR" sz="1500" dirty="0"/>
              <a:t>CR to TS 23.288 (with </a:t>
            </a:r>
            <a:r>
              <a:rPr lang="en-US" altLang="ko-KR" sz="1500" dirty="0" err="1"/>
              <a:t>eNA</a:t>
            </a:r>
            <a:r>
              <a:rPr lang="en-US" altLang="ko-KR" sz="1500" dirty="0"/>
              <a:t> &amp; eV2XARC WI code) agreed. </a:t>
            </a:r>
          </a:p>
          <a:p>
            <a:pPr>
              <a:spcBef>
                <a:spcPts val="0"/>
              </a:spcBef>
              <a:spcAft>
                <a:spcPts val="400"/>
              </a:spcAft>
            </a:pPr>
            <a:r>
              <a:rPr lang="de-DE" altLang="de-DE" sz="2000" dirty="0"/>
              <a:t>RAN impacts or dependencies:</a:t>
            </a:r>
          </a:p>
          <a:p>
            <a:pPr lvl="1">
              <a:spcBef>
                <a:spcPts val="0"/>
              </a:spcBef>
              <a:spcAft>
                <a:spcPts val="400"/>
              </a:spcAft>
            </a:pPr>
            <a:r>
              <a:rPr lang="de-DE" altLang="de-DE" sz="1500" b="1" dirty="0"/>
              <a:t>RAN</a:t>
            </a:r>
            <a:r>
              <a:rPr lang="de-DE" altLang="de-DE" sz="1500" dirty="0"/>
              <a:t>: NR PC5 unicast/groupcast/broadcast (e.g. </a:t>
            </a:r>
            <a:r>
              <a:rPr lang="en-GB" altLang="ko-KR" sz="1500" dirty="0"/>
              <a:t>PC5 QoS details, PC5 Signalling for unicast), </a:t>
            </a:r>
            <a:br>
              <a:rPr lang="en-GB" altLang="ko-KR" sz="1500" dirty="0"/>
            </a:br>
            <a:r>
              <a:rPr lang="en-GB" altLang="ko-KR" sz="1500" dirty="0"/>
              <a:t>          Enhancements to QoS handling for </a:t>
            </a:r>
            <a:r>
              <a:rPr lang="en-GB" altLang="ko-KR" sz="1500" dirty="0" err="1"/>
              <a:t>Uu</a:t>
            </a:r>
            <a:r>
              <a:rPr lang="en-GB" altLang="ko-KR" sz="1500" dirty="0"/>
              <a:t> communication – One LS ask RAN2/3 for feedback </a:t>
            </a:r>
            <a:endParaRPr lang="en-US" altLang="de-DE" sz="1500" dirty="0"/>
          </a:p>
          <a:p>
            <a:pPr lvl="1">
              <a:spcBef>
                <a:spcPts val="0"/>
              </a:spcBef>
              <a:spcAft>
                <a:spcPts val="400"/>
              </a:spcAft>
            </a:pPr>
            <a:r>
              <a:rPr lang="en-GB" altLang="de-DE" sz="1500" b="1" dirty="0"/>
              <a:t>SA3</a:t>
            </a:r>
            <a:r>
              <a:rPr lang="en-GB" altLang="de-DE" sz="1500" dirty="0"/>
              <a:t>: </a:t>
            </a:r>
            <a:r>
              <a:rPr lang="en-US" altLang="de-DE" sz="1500" dirty="0"/>
              <a:t>PC5 unicast and </a:t>
            </a:r>
            <a:r>
              <a:rPr lang="en-US" altLang="de-DE" sz="1500" dirty="0" err="1"/>
              <a:t>groupcast</a:t>
            </a:r>
            <a:r>
              <a:rPr lang="en-US" altLang="de-DE" sz="1500" dirty="0"/>
              <a:t> security protection</a:t>
            </a:r>
            <a:endParaRPr lang="de-DE" altLang="de-DE" sz="1500" dirty="0"/>
          </a:p>
          <a:p>
            <a:pPr>
              <a:spcBef>
                <a:spcPts val="0"/>
              </a:spcBef>
              <a:spcAft>
                <a:spcPts val="400"/>
              </a:spcAft>
            </a:pPr>
            <a:r>
              <a:rPr lang="de-DE" altLang="de-DE" sz="2000" dirty="0"/>
              <a:t>Next steps:</a:t>
            </a:r>
          </a:p>
          <a:p>
            <a:pPr lvl="1">
              <a:spcBef>
                <a:spcPts val="0"/>
              </a:spcBef>
              <a:spcAft>
                <a:spcPts val="400"/>
              </a:spcAft>
            </a:pPr>
            <a:r>
              <a:rPr lang="de-DE" altLang="zh-CN" sz="1500" dirty="0"/>
              <a:t>Maintenance and </a:t>
            </a:r>
            <a:r>
              <a:rPr lang="de-DE" altLang="de-DE" sz="1500" dirty="0"/>
              <a:t>aligning with the work from other WGs.</a:t>
            </a:r>
          </a:p>
          <a:p>
            <a:pPr lvl="1">
              <a:spcBef>
                <a:spcPts val="0"/>
              </a:spcBef>
              <a:spcAft>
                <a:spcPts val="400"/>
              </a:spcAft>
            </a:pPr>
            <a:endParaRPr lang="de-DE" altLang="zh-CN" sz="1400" dirty="0"/>
          </a:p>
          <a:p>
            <a:pPr lvl="1">
              <a:spcBef>
                <a:spcPts val="0"/>
              </a:spcBef>
              <a:spcAft>
                <a:spcPts val="400"/>
              </a:spcAft>
            </a:pPr>
            <a:endParaRPr lang="de-DE" dirty="0"/>
          </a:p>
          <a:p>
            <a:pPr marL="457200" lvl="1" indent="0">
              <a:spcBef>
                <a:spcPts val="0"/>
              </a:spcBef>
              <a:spcAft>
                <a:spcPts val="400"/>
              </a:spcAft>
              <a:buNone/>
            </a:pPr>
            <a:endParaRPr lang="de-DE" altLang="de-DE" sz="1600" dirty="0"/>
          </a:p>
        </p:txBody>
      </p:sp>
      <p:graphicFrame>
        <p:nvGraphicFramePr>
          <p:cNvPr id="5" name="Content Placeholder 8"/>
          <p:cNvGraphicFramePr>
            <a:graphicFrameLocks/>
          </p:cNvGraphicFramePr>
          <p:nvPr>
            <p:extLst>
              <p:ext uri="{D42A27DB-BD31-4B8C-83A1-F6EECF244321}">
                <p14:modId xmlns:p14="http://schemas.microsoft.com/office/powerpoint/2010/main" val="1893637295"/>
              </p:ext>
            </p:extLst>
          </p:nvPr>
        </p:nvGraphicFramePr>
        <p:xfrm>
          <a:off x="271598" y="1376362"/>
          <a:ext cx="8634196" cy="154893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3916401">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altLang="ko-KR" sz="1400" b="1" kern="1200">
                          <a:solidFill>
                            <a:schemeClr val="lt1"/>
                          </a:solidFill>
                          <a:effectLst/>
                          <a:latin typeface="+mn-lt"/>
                          <a:ea typeface="+mn-ea"/>
                          <a:cs typeface="+mn-cs"/>
                        </a:rPr>
                        <a:t>FS_eV2XARC</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ko-KR" sz="1400" b="1" kern="1200">
                          <a:solidFill>
                            <a:schemeClr val="lt1"/>
                          </a:solidFill>
                          <a:effectLst/>
                          <a:latin typeface="+mn-lt"/>
                          <a:ea typeface="+mn-ea"/>
                          <a:cs typeface="+mn-cs"/>
                        </a:rPr>
                        <a:t>Study on architecture enhancements for 3GPP support of advanced V2X services (FS_eV2XARC)</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white"/>
                          </a:solidFill>
                          <a:effectLst/>
                          <a:uLnTx/>
                          <a:uFillTx/>
                          <a:latin typeface="+mn-lt"/>
                          <a:ea typeface="+mn-ea"/>
                          <a:cs typeface="+mn-cs"/>
                        </a:rPr>
                        <a:t>Dec, 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a:ln>
                            <a:noFill/>
                          </a:ln>
                          <a:solidFill>
                            <a:prstClr val="white"/>
                          </a:solidFill>
                          <a:effectLst/>
                          <a:uLnTx/>
                          <a:uFillTx/>
                          <a:latin typeface="+mn-lt"/>
                          <a:ea typeface="+mn-ea"/>
                          <a:cs typeface="+mn-cs"/>
                        </a:rPr>
                        <a:t>SP-180733</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US" altLang="ko-KR" sz="1400" b="1" kern="1200">
                          <a:solidFill>
                            <a:schemeClr val="lt1"/>
                          </a:solidFill>
                          <a:effectLst/>
                          <a:latin typeface="+mn-lt"/>
                          <a:ea typeface="+mn-ea"/>
                          <a:cs typeface="+mn-cs"/>
                        </a:rPr>
                        <a:t>eV2XARC</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ko-KR" sz="1400" b="1" kern="1200" dirty="0">
                          <a:solidFill>
                            <a:schemeClr val="lt1"/>
                          </a:solidFill>
                          <a:effectLst/>
                          <a:latin typeface="+mn-lt"/>
                          <a:ea typeface="+mn-ea"/>
                          <a:cs typeface="+mn-cs"/>
                        </a:rPr>
                        <a:t>Architecture enhancements for 3GPP support of advanced V2X services (eV2XARC)</a:t>
                      </a:r>
                      <a:endParaRPr lang="de-DE" altLang="ko-KR"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75 &gt; 90%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SP-181121</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5"/>
          <p:cNvSpPr>
            <a:spLocks noGrp="1"/>
          </p:cNvSpPr>
          <p:nvPr>
            <p:ph type="title"/>
          </p:nvPr>
        </p:nvSpPr>
        <p:spPr>
          <a:xfrm>
            <a:off x="96260" y="103011"/>
            <a:ext cx="7112000" cy="1143000"/>
          </a:xfrm>
        </p:spPr>
        <p:txBody>
          <a:bodyPr/>
          <a:lstStyle/>
          <a:p>
            <a:r>
              <a:rPr lang="en-US" altLang="de-DE" sz="2800" b="1" dirty="0"/>
              <a:t>2.3) Rel-16 Work and Maintenance (5/19)</a:t>
            </a:r>
            <a:endParaRPr lang="de-DE" altLang="de-DE" sz="2800" b="1" dirty="0"/>
          </a:p>
        </p:txBody>
      </p:sp>
      <p:sp>
        <p:nvSpPr>
          <p:cNvPr id="17428" name="Content Placeholder 7"/>
          <p:cNvSpPr>
            <a:spLocks noGrp="1"/>
          </p:cNvSpPr>
          <p:nvPr>
            <p:ph sz="half" idx="2"/>
          </p:nvPr>
        </p:nvSpPr>
        <p:spPr>
          <a:xfrm>
            <a:off x="434975" y="2991679"/>
            <a:ext cx="8099425" cy="3191810"/>
          </a:xfrm>
        </p:spPr>
        <p:txBody>
          <a:bodyPr/>
          <a:lstStyle/>
          <a:p>
            <a:pPr>
              <a:spcBef>
                <a:spcPts val="0"/>
              </a:spcBef>
              <a:defRPr/>
            </a:pPr>
            <a:r>
              <a:rPr lang="de-DE" altLang="de-DE" sz="2000" dirty="0"/>
              <a:t>Progress since SA#84:</a:t>
            </a:r>
          </a:p>
          <a:p>
            <a:pPr lvl="1">
              <a:spcBef>
                <a:spcPts val="0"/>
              </a:spcBef>
              <a:defRPr/>
            </a:pPr>
            <a:r>
              <a:rPr lang="en-GB" altLang="zh-CN" sz="1600" dirty="0"/>
              <a:t>Clarification about </a:t>
            </a:r>
            <a:r>
              <a:rPr lang="en-US" altLang="zh-CN" sz="1600" dirty="0"/>
              <a:t>Service experience/Abnormal behavior related network data analytics</a:t>
            </a:r>
          </a:p>
          <a:p>
            <a:pPr lvl="1">
              <a:spcBef>
                <a:spcPts val="0"/>
              </a:spcBef>
              <a:defRPr/>
            </a:pPr>
            <a:r>
              <a:rPr lang="en-GB" altLang="zh-CN" sz="1600" dirty="0"/>
              <a:t>Make progress in resolving open issues</a:t>
            </a:r>
          </a:p>
          <a:p>
            <a:pPr>
              <a:defRPr/>
            </a:pPr>
            <a:r>
              <a:rPr lang="de-DE" altLang="de-DE" sz="2000" dirty="0"/>
              <a:t>RAN impacts or dependences:</a:t>
            </a:r>
          </a:p>
          <a:p>
            <a:pPr lvl="1">
              <a:defRPr/>
            </a:pPr>
            <a:r>
              <a:rPr lang="en-US" altLang="de-DE" sz="1600" dirty="0"/>
              <a:t>Feedback from RAN3 on input data on Performance Measurements relevant to determine User Data Congestion Analytics</a:t>
            </a:r>
          </a:p>
          <a:p>
            <a:pPr>
              <a:defRPr/>
            </a:pPr>
            <a:r>
              <a:rPr lang="de-DE" altLang="de-DE" sz="2000" dirty="0"/>
              <a:t>Next steps:</a:t>
            </a:r>
          </a:p>
          <a:p>
            <a:pPr lvl="1">
              <a:defRPr/>
            </a:pPr>
            <a:r>
              <a:rPr lang="en-GB" altLang="zh-CN" sz="1600" dirty="0"/>
              <a:t>Finalise normative work by resolving the open issues, </a:t>
            </a:r>
            <a:r>
              <a:rPr lang="en-US" altLang="zh-CN" sz="1600" dirty="0"/>
              <a:t>which </a:t>
            </a:r>
            <a:r>
              <a:rPr lang="en-GB" altLang="zh-CN" sz="1600" dirty="0"/>
              <a:t>are mostly related to alignment between SA2 and SA5/RAN3</a:t>
            </a:r>
          </a:p>
          <a:p>
            <a:pPr lvl="1">
              <a:defRPr/>
            </a:pPr>
            <a:r>
              <a:rPr lang="en-GB" altLang="zh-CN" sz="1600" dirty="0"/>
              <a:t>Maintenance</a:t>
            </a:r>
          </a:p>
        </p:txBody>
      </p:sp>
      <p:graphicFrame>
        <p:nvGraphicFramePr>
          <p:cNvPr id="7" name="Content Placeholder 8">
            <a:extLst>
              <a:ext uri="{FF2B5EF4-FFF2-40B4-BE49-F238E27FC236}">
                <a16:creationId xmlns:a16="http://schemas.microsoft.com/office/drawing/2014/main" id="{DAA7420C-8E9F-4B98-92CA-01B050A58DD4}"/>
              </a:ext>
            </a:extLst>
          </p:cNvPr>
          <p:cNvGraphicFramePr>
            <a:graphicFrameLocks/>
          </p:cNvGraphicFramePr>
          <p:nvPr>
            <p:extLst>
              <p:ext uri="{D42A27DB-BD31-4B8C-83A1-F6EECF244321}">
                <p14:modId xmlns:p14="http://schemas.microsoft.com/office/powerpoint/2010/main" val="968596175"/>
              </p:ext>
            </p:extLst>
          </p:nvPr>
        </p:nvGraphicFramePr>
        <p:xfrm>
          <a:off x="271598" y="1356484"/>
          <a:ext cx="8634196" cy="146596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3916401">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err="1">
                          <a:solidFill>
                            <a:schemeClr val="lt1"/>
                          </a:solidFill>
                          <a:effectLst/>
                          <a:latin typeface="+mn-lt"/>
                          <a:ea typeface="+mn-ea"/>
                          <a:cs typeface="+mn-cs"/>
                        </a:rPr>
                        <a:t>FS_eNA</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Study of enablers for Network Automation for 5G</a:t>
                      </a:r>
                      <a:endParaRPr lang="de-DE" sz="1400" b="1" kern="1200" dirty="0">
                        <a:solidFill>
                          <a:schemeClr val="lt1"/>
                        </a:solidFill>
                        <a:effectLst/>
                        <a:latin typeface="+mn-lt"/>
                        <a:ea typeface="+mn-ea"/>
                        <a:cs typeface="+mn-cs"/>
                      </a:endParaRPr>
                    </a:p>
                  </a:txBody>
                  <a:tcPr marL="118800" marR="118800" marT="90010" marB="900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94 &gt; 100%</a:t>
                      </a:r>
                    </a:p>
                  </a:txBody>
                  <a:tcPr marL="91443" marR="91443"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white"/>
                          </a:solidFill>
                          <a:effectLst/>
                          <a:uLnTx/>
                          <a:uFillTx/>
                          <a:latin typeface="+mn-lt"/>
                          <a:ea typeface="+mn-ea"/>
                          <a:cs typeface="+mn-cs"/>
                        </a:rPr>
                        <a:t>Dec, 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SP-180792</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kumimoji="0" lang="en-US" altLang="zh-CN" sz="1400" b="1" i="0" u="none" strike="noStrike" kern="1200" cap="none" normalizeH="0" baseline="0" dirty="0" err="1">
                          <a:ln>
                            <a:noFill/>
                          </a:ln>
                          <a:solidFill>
                            <a:schemeClr val="bg1"/>
                          </a:solidFill>
                          <a:effectLst/>
                          <a:latin typeface="+mn-lt"/>
                          <a:ea typeface="+mn-ea"/>
                          <a:cs typeface="+mn-cs"/>
                        </a:rPr>
                        <a:t>eNA</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400" b="1" kern="1200" dirty="0">
                          <a:solidFill>
                            <a:schemeClr val="lt1"/>
                          </a:solidFill>
                          <a:effectLst/>
                          <a:latin typeface="+mn-lt"/>
                          <a:ea typeface="+mn-ea"/>
                          <a:cs typeface="+mn-cs"/>
                        </a:rPr>
                        <a:t>Enablers for Network Automation for 5G</a:t>
                      </a:r>
                      <a:endParaRPr lang="de-DE" altLang="zh-CN" sz="1400" b="1" kern="1200" dirty="0">
                        <a:solidFill>
                          <a:schemeClr val="lt1"/>
                        </a:solidFill>
                        <a:effectLst/>
                        <a:latin typeface="+mn-lt"/>
                        <a:ea typeface="+mn-ea"/>
                        <a:cs typeface="+mn-cs"/>
                      </a:endParaRPr>
                    </a:p>
                  </a:txBody>
                  <a:tcPr marL="118800" marR="118800" marT="90010" marB="900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b="1" kern="1200" dirty="0">
                          <a:solidFill>
                            <a:srgbClr val="7030A0"/>
                          </a:solidFill>
                          <a:latin typeface="+mn-lt"/>
                          <a:ea typeface="+mn-ea"/>
                          <a:cs typeface="+mn-cs"/>
                        </a:rPr>
                        <a:t>85 &gt; 92%</a:t>
                      </a:r>
                    </a:p>
                  </a:txBody>
                  <a:tcPr marL="91443" marR="91443"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SP-181123</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023089863"/>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2.3) Rel-16 Work and Maintenance (6/19)</a:t>
            </a:r>
            <a:endParaRPr lang="de-DE" altLang="de-DE" sz="2800"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3624279200"/>
              </p:ext>
            </p:extLst>
          </p:nvPr>
        </p:nvGraphicFramePr>
        <p:xfrm>
          <a:off x="179388" y="1376363"/>
          <a:ext cx="8810067" cy="1548858"/>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FS_CIoT_5G</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lt1"/>
                          </a:solidFill>
                          <a:effectLst/>
                          <a:latin typeface="+mn-lt"/>
                          <a:ea typeface="+mn-ea"/>
                          <a:cs typeface="+mn-cs"/>
                        </a:rPr>
                        <a:t>Study on Cellular IoT support and evolution for the 5G System</a:t>
                      </a:r>
                      <a:endParaRPr lang="de-DE" sz="1400" b="1" kern="1200" dirty="0">
                        <a:solidFill>
                          <a:schemeClr val="lt1"/>
                        </a:solidFill>
                        <a:effectLst/>
                        <a:latin typeface="+mn-lt"/>
                        <a:ea typeface="+mn-ea"/>
                        <a:cs typeface="+mn-cs"/>
                      </a:endParaRPr>
                    </a:p>
                  </a:txBody>
                  <a:tcPr marL="118800" marR="118800" marT="90001" marB="900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95 &gt; 100%</a:t>
                      </a:r>
                    </a:p>
                  </a:txBody>
                  <a:tcPr marL="91443" marR="91443"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18</a:t>
                      </a:r>
                      <a:endParaRPr lang="en-US" sz="1400" b="1" i="0" dirty="0">
                        <a:solidFill>
                          <a:srgbClr val="7030A0"/>
                        </a:solidFill>
                      </a:endParaRPr>
                    </a:p>
                  </a:txBody>
                  <a:tcPr marL="91443" marR="91443"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SP-180614</a:t>
                      </a:r>
                      <a:endParaRPr lang="en-US" sz="1400" b="1" i="0" dirty="0">
                        <a:solidFill>
                          <a:srgbClr val="7030A0"/>
                        </a:solidFill>
                      </a:endParaRPr>
                    </a:p>
                  </a:txBody>
                  <a:tcPr marL="91443" marR="91443"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20892595"/>
                  </a:ext>
                </a:extLst>
              </a:tr>
              <a:tr h="565313">
                <a:tc>
                  <a:txBody>
                    <a:bodyPr/>
                    <a:lstStyle/>
                    <a:p>
                      <a:r>
                        <a:rPr kumimoji="0" lang="en-US" sz="1400" b="1" i="0" u="none" strike="noStrike" kern="1200" cap="none" normalizeH="0" baseline="0" dirty="0">
                          <a:ln>
                            <a:noFill/>
                          </a:ln>
                          <a:solidFill>
                            <a:schemeClr val="bg1"/>
                          </a:solidFill>
                          <a:effectLst/>
                          <a:latin typeface="+mn-lt"/>
                          <a:ea typeface="+mn-ea"/>
                          <a:cs typeface="+mn-cs"/>
                        </a:rPr>
                        <a:t>5G_CIoT</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kern="1200" cap="none" normalizeH="0" baseline="0" dirty="0">
                          <a:ln>
                            <a:noFill/>
                          </a:ln>
                          <a:solidFill>
                            <a:schemeClr val="bg1"/>
                          </a:solidFill>
                          <a:effectLst/>
                          <a:latin typeface="+mn-lt"/>
                          <a:ea typeface="+mn-ea"/>
                          <a:cs typeface="+mn-cs"/>
                        </a:rPr>
                        <a:t>Cellular IoT support and evolution for the 5G System</a:t>
                      </a:r>
                      <a:endParaRPr kumimoji="0" lang="de-DE" sz="1400" b="1" i="0" u="none" strike="noStrike" kern="1200" cap="none" normalizeH="0" baseline="0" dirty="0">
                        <a:ln>
                          <a:noFill/>
                        </a:ln>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95 &gt; 98%</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SP-181118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
        <p:nvSpPr>
          <p:cNvPr id="29716" name="Content Placeholder 7"/>
          <p:cNvSpPr>
            <a:spLocks noGrp="1"/>
          </p:cNvSpPr>
          <p:nvPr>
            <p:ph sz="half" idx="2"/>
          </p:nvPr>
        </p:nvSpPr>
        <p:spPr>
          <a:xfrm>
            <a:off x="179388" y="3066397"/>
            <a:ext cx="8554480" cy="3159761"/>
          </a:xfrm>
        </p:spPr>
        <p:txBody>
          <a:bodyPr/>
          <a:lstStyle/>
          <a:p>
            <a:pPr>
              <a:spcBef>
                <a:spcPts val="0"/>
              </a:spcBef>
              <a:spcAft>
                <a:spcPts val="0"/>
              </a:spcAft>
            </a:pPr>
            <a:r>
              <a:rPr lang="de-DE" altLang="de-DE" sz="2000" dirty="0"/>
              <a:t>Progress since SA#84:</a:t>
            </a:r>
          </a:p>
          <a:p>
            <a:pPr lvl="1">
              <a:spcBef>
                <a:spcPts val="0"/>
              </a:spcBef>
              <a:spcAft>
                <a:spcPts val="0"/>
              </a:spcAft>
            </a:pPr>
            <a:r>
              <a:rPr lang="en-US" altLang="zh-CN" sz="1400" dirty="0"/>
              <a:t>Items on Exception requested at SA#84 were completed. </a:t>
            </a:r>
          </a:p>
          <a:p>
            <a:pPr lvl="1">
              <a:spcBef>
                <a:spcPts val="0"/>
              </a:spcBef>
              <a:spcAft>
                <a:spcPts val="0"/>
              </a:spcAft>
            </a:pPr>
            <a:r>
              <a:rPr lang="en-US" altLang="zh-CN" sz="1400" dirty="0"/>
              <a:t>Corrections and outstanding issues addressed for almost all 5G CIoT sub-features</a:t>
            </a:r>
          </a:p>
          <a:p>
            <a:pPr marL="457200" lvl="1" indent="-457200">
              <a:spcBef>
                <a:spcPts val="0"/>
              </a:spcBef>
              <a:spcAft>
                <a:spcPts val="0"/>
              </a:spcAft>
              <a:buBlip>
                <a:blip r:embed="rId2">
                  <a:extLst/>
                </a:blip>
              </a:buBlip>
            </a:pPr>
            <a:r>
              <a:rPr lang="en-US" sz="2000" dirty="0">
                <a:ea typeface="+mn-ea"/>
                <a:cs typeface="+mn-cs"/>
              </a:rPr>
              <a:t>RAN impacts </a:t>
            </a:r>
            <a:r>
              <a:rPr lang="en-US" altLang="zh-CN" sz="2000" dirty="0"/>
              <a:t>or dependencies:</a:t>
            </a:r>
            <a:endParaRPr lang="de-DE" sz="2000" dirty="0">
              <a:ea typeface="+mn-ea"/>
              <a:cs typeface="+mn-cs"/>
            </a:endParaRPr>
          </a:p>
          <a:p>
            <a:pPr lvl="1">
              <a:spcBef>
                <a:spcPts val="0"/>
              </a:spcBef>
              <a:spcAft>
                <a:spcPts val="600"/>
              </a:spcAft>
            </a:pPr>
            <a:r>
              <a:rPr lang="en-US" sz="1400" dirty="0"/>
              <a:t>Support of NB-IoT/</a:t>
            </a:r>
            <a:r>
              <a:rPr lang="en-US" sz="1400" dirty="0" err="1"/>
              <a:t>eMTC</a:t>
            </a:r>
            <a:r>
              <a:rPr lang="en-US" sz="1400" dirty="0"/>
              <a:t> connected to 5GC, impacts due to Data over NAS and UP </a:t>
            </a:r>
            <a:r>
              <a:rPr lang="en-US" sz="1400" dirty="0" err="1"/>
              <a:t>optimisation</a:t>
            </a:r>
            <a:r>
              <a:rPr lang="en-US" sz="1400" dirty="0"/>
              <a:t>, MO/MT EDT, </a:t>
            </a:r>
            <a:r>
              <a:rPr lang="en-US" sz="1400" dirty="0" err="1"/>
              <a:t>eDRX</a:t>
            </a:r>
            <a:r>
              <a:rPr lang="en-US" sz="1400" dirty="0"/>
              <a:t>, Inter-UE QoS for CP </a:t>
            </a:r>
            <a:r>
              <a:rPr lang="en-US" sz="1400" dirty="0" err="1"/>
              <a:t>Optimisation</a:t>
            </a:r>
            <a:r>
              <a:rPr lang="en-US" sz="1400" dirty="0"/>
              <a:t>, Enhanced Coverage, Expected UE behavior signaling to RAN, signaling of CIoT feature support, LTE-M identification. </a:t>
            </a:r>
            <a:endParaRPr lang="de-DE" sz="1400" dirty="0"/>
          </a:p>
          <a:p>
            <a:pPr lvl="0">
              <a:spcBef>
                <a:spcPts val="0"/>
              </a:spcBef>
              <a:spcAft>
                <a:spcPts val="0"/>
              </a:spcAft>
            </a:pPr>
            <a:r>
              <a:rPr lang="de-DE" sz="2000" dirty="0"/>
              <a:t>Next steps:</a:t>
            </a:r>
          </a:p>
          <a:p>
            <a:pPr lvl="1">
              <a:spcBef>
                <a:spcPts val="0"/>
              </a:spcBef>
              <a:spcAft>
                <a:spcPts val="0"/>
              </a:spcAft>
            </a:pPr>
            <a:r>
              <a:rPr lang="en-US" altLang="zh-CN" sz="1400" dirty="0"/>
              <a:t>Maintenance</a:t>
            </a:r>
          </a:p>
          <a:p>
            <a:pPr lvl="1">
              <a:spcBef>
                <a:spcPts val="0"/>
              </a:spcBef>
              <a:spcAft>
                <a:spcPts val="0"/>
              </a:spcAft>
            </a:pPr>
            <a:r>
              <a:rPr lang="en-US" altLang="zh-CN" sz="1400" dirty="0"/>
              <a:t>Complete outstanding issues related to RAN alignment:</a:t>
            </a:r>
          </a:p>
          <a:p>
            <a:pPr lvl="2">
              <a:spcBef>
                <a:spcPts val="0"/>
              </a:spcBef>
              <a:spcAft>
                <a:spcPts val="0"/>
              </a:spcAft>
            </a:pPr>
            <a:r>
              <a:rPr lang="en-US" altLang="zh-CN" sz="1200" dirty="0"/>
              <a:t>Subscribing to availability after downlink data delivery failure if buffering in the UPF is used</a:t>
            </a:r>
          </a:p>
          <a:p>
            <a:pPr lvl="2">
              <a:spcBef>
                <a:spcPts val="0"/>
              </a:spcBef>
              <a:spcAft>
                <a:spcPts val="0"/>
              </a:spcAft>
            </a:pPr>
            <a:r>
              <a:rPr lang="en-US" altLang="zh-CN" sz="1200" dirty="0"/>
              <a:t>EDT for 5GS UP optimization</a:t>
            </a:r>
          </a:p>
          <a:p>
            <a:pPr lvl="2">
              <a:spcBef>
                <a:spcPts val="0"/>
              </a:spcBef>
              <a:spcAft>
                <a:spcPts val="0"/>
              </a:spcAft>
            </a:pPr>
            <a:r>
              <a:rPr lang="en-US" altLang="zh-CN" sz="1200" dirty="0"/>
              <a:t>Support of LTE-M identification (SA2 was awaiting RAN2 feedback; expected to be received by next SA2 meeting)</a:t>
            </a:r>
          </a:p>
        </p:txBody>
      </p:sp>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2.3) Rel-16 Work and Maintenance (7/19)</a:t>
            </a:r>
            <a:endParaRPr lang="de-DE" altLang="de-DE" sz="2800"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1073665994"/>
              </p:ext>
            </p:extLst>
          </p:nvPr>
        </p:nvGraphicFramePr>
        <p:xfrm>
          <a:off x="179388" y="1376363"/>
          <a:ext cx="8810067" cy="154893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FS_ETSUN</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Study on Enhancing Topology of SMF and UPF in 5G Networks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SP-180731</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US" sz="1400" b="1" kern="1200" dirty="0">
                          <a:solidFill>
                            <a:schemeClr val="lt1"/>
                          </a:solidFill>
                          <a:effectLst/>
                          <a:latin typeface="+mn-lt"/>
                          <a:ea typeface="+mn-ea"/>
                          <a:cs typeface="+mn-cs"/>
                        </a:rPr>
                        <a:t>ETSUN</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Enhancing Topology of SMF and UPF in 5G Networks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90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dirty="0">
                          <a:ln>
                            <a:noFill/>
                          </a:ln>
                          <a:solidFill>
                            <a:prstClr val="white"/>
                          </a:solidFill>
                          <a:effectLst/>
                          <a:uLnTx/>
                          <a:uFillTx/>
                          <a:latin typeface="+mn-lt"/>
                          <a:ea typeface="+mn-ea"/>
                          <a:cs typeface="+mn-cs"/>
                        </a:rPr>
                        <a:t>SP-181116</a:t>
                      </a:r>
                      <a:endParaRPr kumimoji="0" lang="en-US" sz="14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
        <p:nvSpPr>
          <p:cNvPr id="29716" name="Content Placeholder 7"/>
          <p:cNvSpPr>
            <a:spLocks noGrp="1"/>
          </p:cNvSpPr>
          <p:nvPr>
            <p:ph sz="half" idx="2"/>
          </p:nvPr>
        </p:nvSpPr>
        <p:spPr>
          <a:xfrm>
            <a:off x="434974" y="3068319"/>
            <a:ext cx="8554480" cy="3159761"/>
          </a:xfrm>
        </p:spPr>
        <p:txBody>
          <a:bodyPr/>
          <a:lstStyle/>
          <a:p>
            <a:pPr>
              <a:spcBef>
                <a:spcPts val="0"/>
              </a:spcBef>
              <a:spcAft>
                <a:spcPts val="0"/>
              </a:spcAft>
            </a:pPr>
            <a:r>
              <a:rPr lang="de-DE" altLang="de-DE" sz="2000" dirty="0"/>
              <a:t>Progress since SA#84:</a:t>
            </a:r>
          </a:p>
          <a:p>
            <a:pPr lvl="1">
              <a:spcBef>
                <a:spcPts val="0"/>
              </a:spcBef>
              <a:spcAft>
                <a:spcPts val="0"/>
              </a:spcAft>
            </a:pPr>
            <a:r>
              <a:rPr lang="en-US" altLang="zh-CN" sz="1600" dirty="0"/>
              <a:t>8 CR(s) agreed at SA2 </a:t>
            </a:r>
            <a:endParaRPr lang="en-US" altLang="zh-CN" sz="1400" dirty="0"/>
          </a:p>
          <a:p>
            <a:pPr marL="457200" lvl="1" indent="0">
              <a:spcBef>
                <a:spcPts val="0"/>
              </a:spcBef>
              <a:spcAft>
                <a:spcPts val="0"/>
              </a:spcAft>
              <a:buNone/>
            </a:pPr>
            <a:endParaRPr lang="en-US" sz="1800" dirty="0"/>
          </a:p>
          <a:p>
            <a:pPr marL="457200" lvl="1" indent="-457200">
              <a:spcBef>
                <a:spcPts val="0"/>
              </a:spcBef>
              <a:spcAft>
                <a:spcPts val="0"/>
              </a:spcAft>
              <a:buBlip>
                <a:blip r:embed="rId2"/>
              </a:buBlip>
            </a:pPr>
            <a:r>
              <a:rPr lang="en-US" sz="2000" dirty="0">
                <a:ea typeface="+mn-ea"/>
                <a:cs typeface="+mn-cs"/>
              </a:rPr>
              <a:t>RAN impacts and dependencies:</a:t>
            </a:r>
            <a:endParaRPr lang="de-DE" sz="2000" dirty="0">
              <a:ea typeface="+mn-ea"/>
              <a:cs typeface="+mn-cs"/>
            </a:endParaRPr>
          </a:p>
          <a:p>
            <a:pPr lvl="1">
              <a:spcBef>
                <a:spcPts val="0"/>
              </a:spcBef>
              <a:spcAft>
                <a:spcPts val="600"/>
              </a:spcAft>
            </a:pPr>
            <a:r>
              <a:rPr lang="en-US" sz="1400" dirty="0"/>
              <a:t> </a:t>
            </a:r>
            <a:r>
              <a:rPr lang="en-US" sz="1600" dirty="0"/>
              <a:t>None identified</a:t>
            </a:r>
            <a:endParaRPr lang="en-US" sz="1400" dirty="0"/>
          </a:p>
          <a:p>
            <a:pPr marL="457200" lvl="1" indent="0">
              <a:spcBef>
                <a:spcPts val="0"/>
              </a:spcBef>
              <a:spcAft>
                <a:spcPts val="600"/>
              </a:spcAft>
              <a:buNone/>
            </a:pPr>
            <a:endParaRPr lang="de-DE" sz="1400" dirty="0"/>
          </a:p>
          <a:p>
            <a:pPr lvl="0">
              <a:spcBef>
                <a:spcPts val="0"/>
              </a:spcBef>
              <a:spcAft>
                <a:spcPts val="0"/>
              </a:spcAft>
            </a:pPr>
            <a:r>
              <a:rPr lang="de-DE" sz="2000" dirty="0"/>
              <a:t>Next steps:</a:t>
            </a:r>
          </a:p>
          <a:p>
            <a:pPr lvl="1"/>
            <a:r>
              <a:rPr lang="en-US" altLang="zh-CN" sz="1600" dirty="0"/>
              <a:t>Maintenance</a:t>
            </a:r>
            <a:endParaRPr lang="en-US" altLang="zh-CN" sz="1400" dirty="0"/>
          </a:p>
        </p:txBody>
      </p:sp>
    </p:spTree>
    <p:extLst>
      <p:ext uri="{BB962C8B-B14F-4D97-AF65-F5344CB8AC3E}">
        <p14:creationId xmlns:p14="http://schemas.microsoft.com/office/powerpoint/2010/main" val="3759461308"/>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5"/>
          <p:cNvSpPr>
            <a:spLocks noGrp="1"/>
          </p:cNvSpPr>
          <p:nvPr>
            <p:ph type="title"/>
          </p:nvPr>
        </p:nvSpPr>
        <p:spPr>
          <a:xfrm>
            <a:off x="157175" y="132388"/>
            <a:ext cx="7112000" cy="1143000"/>
          </a:xfrm>
        </p:spPr>
        <p:txBody>
          <a:bodyPr/>
          <a:lstStyle/>
          <a:p>
            <a:r>
              <a:rPr lang="en-US" altLang="de-DE" sz="2800" b="1" dirty="0"/>
              <a:t>2.3) Rel-16 Work and Maintenance (8/19)</a:t>
            </a:r>
            <a:endParaRPr lang="de-DE" altLang="de-DE" sz="2800" b="1" dirty="0"/>
          </a:p>
        </p:txBody>
      </p:sp>
      <p:sp>
        <p:nvSpPr>
          <p:cNvPr id="36884" name="Content Placeholder 7"/>
          <p:cNvSpPr>
            <a:spLocks noGrp="1"/>
          </p:cNvSpPr>
          <p:nvPr>
            <p:ph sz="half" idx="2"/>
          </p:nvPr>
        </p:nvSpPr>
        <p:spPr>
          <a:xfrm>
            <a:off x="157175" y="3127248"/>
            <a:ext cx="8593286" cy="3215678"/>
          </a:xfrm>
        </p:spPr>
        <p:txBody>
          <a:bodyPr>
            <a:normAutofit/>
          </a:bodyPr>
          <a:lstStyle/>
          <a:p>
            <a:r>
              <a:rPr lang="de-DE" altLang="de-DE" sz="2000" dirty="0"/>
              <a:t>Progress since SA#84:</a:t>
            </a:r>
          </a:p>
          <a:p>
            <a:pPr lvl="1"/>
            <a:r>
              <a:rPr lang="en-GB" altLang="zh-CN" sz="1600" dirty="0"/>
              <a:t>Items listed in the Exception Sheet have been completed</a:t>
            </a:r>
          </a:p>
          <a:p>
            <a:pPr lvl="1"/>
            <a:r>
              <a:rPr lang="en-GB" altLang="zh-CN" sz="1600" dirty="0"/>
              <a:t>Some Maintenance CRs approved</a:t>
            </a:r>
          </a:p>
          <a:p>
            <a:r>
              <a:rPr lang="de-DE" altLang="de-DE" sz="2000" dirty="0"/>
              <a:t>RAN impacts or dependencies:</a:t>
            </a:r>
          </a:p>
          <a:p>
            <a:pPr lvl="1"/>
            <a:r>
              <a:rPr lang="en-GB" altLang="de-DE" sz="1600" dirty="0"/>
              <a:t>LS from RAN WG2 on “</a:t>
            </a:r>
            <a:r>
              <a:rPr lang="en-GB" altLang="zh-CN" sz="1600" dirty="0"/>
              <a:t>broadcast assistance data delivery</a:t>
            </a:r>
            <a:r>
              <a:rPr lang="en-GB" altLang="de-DE" sz="1600" dirty="0"/>
              <a:t>” handled and replied,  solution similar to LTE has been specified for </a:t>
            </a:r>
            <a:r>
              <a:rPr lang="en-GB" altLang="zh-CN" sz="1600" dirty="0"/>
              <a:t>broadcast assistance data delivery in 5GS.</a:t>
            </a:r>
            <a:endParaRPr lang="de-DE" altLang="de-DE" sz="1600" dirty="0"/>
          </a:p>
          <a:p>
            <a:r>
              <a:rPr lang="de-DE" altLang="de-DE" sz="2000" dirty="0"/>
              <a:t>Next steps:</a:t>
            </a:r>
          </a:p>
          <a:p>
            <a:pPr lvl="1"/>
            <a:r>
              <a:rPr lang="en-GB" altLang="zh-CN" sz="1600" dirty="0"/>
              <a:t>Maintenance</a:t>
            </a:r>
          </a:p>
        </p:txBody>
      </p:sp>
      <p:graphicFrame>
        <p:nvGraphicFramePr>
          <p:cNvPr id="7" name="Content Placeholder 8">
            <a:extLst>
              <a:ext uri="{FF2B5EF4-FFF2-40B4-BE49-F238E27FC236}">
                <a16:creationId xmlns:a16="http://schemas.microsoft.com/office/drawing/2014/main" id="{EC16BA97-982A-4B9C-9EB0-49AB0F10EF38}"/>
              </a:ext>
            </a:extLst>
          </p:cNvPr>
          <p:cNvGraphicFramePr>
            <a:graphicFrameLocks noGrp="1"/>
          </p:cNvGraphicFramePr>
          <p:nvPr>
            <p:ph sz="half" idx="1"/>
            <p:extLst>
              <p:ext uri="{D42A27DB-BD31-4B8C-83A1-F6EECF244321}">
                <p14:modId xmlns:p14="http://schemas.microsoft.com/office/powerpoint/2010/main" val="2255624969"/>
              </p:ext>
            </p:extLst>
          </p:nvPr>
        </p:nvGraphicFramePr>
        <p:xfrm>
          <a:off x="179388" y="1376363"/>
          <a:ext cx="8810067" cy="154893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err="1">
                          <a:solidFill>
                            <a:schemeClr val="lt1"/>
                          </a:solidFill>
                          <a:effectLst/>
                          <a:latin typeface="+mn-lt"/>
                          <a:ea typeface="+mn-ea"/>
                          <a:cs typeface="+mn-cs"/>
                        </a:rPr>
                        <a:t>FS_eLCS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Study on Enhancement to Service Based Architecture for Location Services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Mar,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US" sz="1400" b="1" i="0" dirty="0">
                          <a:solidFill>
                            <a:schemeClr val="bg1"/>
                          </a:solidFill>
                        </a:rPr>
                        <a:t>SP-180734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US" sz="1400" b="1" kern="1200" dirty="0">
                          <a:solidFill>
                            <a:schemeClr val="lt1"/>
                          </a:solidFill>
                          <a:effectLst/>
                          <a:latin typeface="+mn-lt"/>
                          <a:ea typeface="+mn-ea"/>
                          <a:cs typeface="+mn-cs"/>
                        </a:rPr>
                        <a:t>5G_eLCS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Enhancement to Service Based Architecture for Location Services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85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i="0" dirty="0">
                          <a:solidFill>
                            <a:schemeClr val="bg1"/>
                          </a:solidFill>
                        </a:rPr>
                        <a:t>SP-181119</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800625051"/>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5"/>
          <p:cNvSpPr>
            <a:spLocks noGrp="1"/>
          </p:cNvSpPr>
          <p:nvPr>
            <p:ph type="title"/>
          </p:nvPr>
        </p:nvSpPr>
        <p:spPr>
          <a:xfrm>
            <a:off x="179388" y="0"/>
            <a:ext cx="7112000" cy="1143000"/>
          </a:xfrm>
        </p:spPr>
        <p:txBody>
          <a:bodyPr/>
          <a:lstStyle/>
          <a:p>
            <a:r>
              <a:rPr lang="en-US" altLang="de-DE" sz="2800" b="1" dirty="0"/>
              <a:t>2.3) Rel-16 Work and Maintenance (9/19)</a:t>
            </a:r>
            <a:endParaRPr lang="de-DE" altLang="de-DE" sz="2800" b="1" dirty="0"/>
          </a:p>
        </p:txBody>
      </p:sp>
      <p:sp>
        <p:nvSpPr>
          <p:cNvPr id="17428" name="Content Placeholder 7"/>
          <p:cNvSpPr>
            <a:spLocks noGrp="1"/>
          </p:cNvSpPr>
          <p:nvPr>
            <p:ph sz="half" idx="2"/>
          </p:nvPr>
        </p:nvSpPr>
        <p:spPr>
          <a:xfrm>
            <a:off x="361507" y="2991677"/>
            <a:ext cx="8387206" cy="3339549"/>
          </a:xfrm>
        </p:spPr>
        <p:txBody>
          <a:bodyPr/>
          <a:lstStyle/>
          <a:p>
            <a:pPr>
              <a:spcBef>
                <a:spcPts val="0"/>
              </a:spcBef>
              <a:defRPr/>
            </a:pPr>
            <a:r>
              <a:rPr lang="de-DE" altLang="de-DE" sz="2000" dirty="0"/>
              <a:t>Progress since SA#84:</a:t>
            </a:r>
          </a:p>
          <a:p>
            <a:pPr lvl="1">
              <a:spcBef>
                <a:spcPts val="0"/>
              </a:spcBef>
              <a:defRPr/>
            </a:pPr>
            <a:r>
              <a:rPr lang="en-GB" altLang="zh-CN" sz="1600" dirty="0"/>
              <a:t>Outstanding issues on exception request completed except from UCMF restoration that was preferred to be addressed in CT4</a:t>
            </a:r>
            <a:endParaRPr lang="en-US" altLang="zh-CN" sz="1600" dirty="0"/>
          </a:p>
          <a:p>
            <a:pPr lvl="1">
              <a:spcBef>
                <a:spcPts val="0"/>
              </a:spcBef>
              <a:defRPr/>
            </a:pPr>
            <a:r>
              <a:rPr lang="en-US" altLang="zh-CN" sz="1600" dirty="0"/>
              <a:t>CRs to TS 23.501, TS 23.401 and TS 23.502 approved by SA2 document all RACS functionality and procedures for 5GS and EPS</a:t>
            </a:r>
          </a:p>
          <a:p>
            <a:pPr marL="914400" lvl="2" indent="0">
              <a:spcBef>
                <a:spcPts val="0"/>
              </a:spcBef>
              <a:buNone/>
              <a:defRPr/>
            </a:pPr>
            <a:endParaRPr lang="de-DE" altLang="zh-CN" sz="1200" dirty="0"/>
          </a:p>
          <a:p>
            <a:pPr>
              <a:defRPr/>
            </a:pPr>
            <a:r>
              <a:rPr lang="de-DE" altLang="de-DE" sz="2000" dirty="0"/>
              <a:t>RAN impacts or dependencies:</a:t>
            </a:r>
          </a:p>
          <a:p>
            <a:pPr lvl="1">
              <a:defRPr/>
            </a:pPr>
            <a:r>
              <a:rPr lang="en-GB" altLang="zh-CN" sz="1600" dirty="0"/>
              <a:t>A</a:t>
            </a:r>
            <a:r>
              <a:rPr lang="en-US" altLang="zh-CN" sz="1600" dirty="0"/>
              <a:t>s per SA2 agreed CRs</a:t>
            </a:r>
          </a:p>
          <a:p>
            <a:pPr marL="457200" lvl="1" indent="0">
              <a:buNone/>
              <a:defRPr/>
            </a:pPr>
            <a:endParaRPr lang="en-US" altLang="zh-CN" sz="1600" dirty="0"/>
          </a:p>
          <a:p>
            <a:pPr>
              <a:defRPr/>
            </a:pPr>
            <a:r>
              <a:rPr lang="de-DE" altLang="de-DE" sz="2000" dirty="0"/>
              <a:t>Next steps:</a:t>
            </a:r>
          </a:p>
          <a:p>
            <a:pPr lvl="1"/>
            <a:r>
              <a:rPr lang="de-DE" sz="1600" dirty="0"/>
              <a:t>Maintenance</a:t>
            </a:r>
          </a:p>
        </p:txBody>
      </p:sp>
      <p:graphicFrame>
        <p:nvGraphicFramePr>
          <p:cNvPr id="6" name="Content Placeholder 8">
            <a:extLst>
              <a:ext uri="{FF2B5EF4-FFF2-40B4-BE49-F238E27FC236}">
                <a16:creationId xmlns:a16="http://schemas.microsoft.com/office/drawing/2014/main" id="{202A0C0D-09DA-4A68-87B9-097651F1E2BC}"/>
              </a:ext>
            </a:extLst>
          </p:cNvPr>
          <p:cNvGraphicFramePr>
            <a:graphicFrameLocks/>
          </p:cNvGraphicFramePr>
          <p:nvPr>
            <p:extLst>
              <p:ext uri="{D42A27DB-BD31-4B8C-83A1-F6EECF244321}">
                <p14:modId xmlns:p14="http://schemas.microsoft.com/office/powerpoint/2010/main" val="1739411034"/>
              </p:ext>
            </p:extLst>
          </p:nvPr>
        </p:nvGraphicFramePr>
        <p:xfrm>
          <a:off x="179388" y="1376363"/>
          <a:ext cx="8810067" cy="1507449"/>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GB" sz="1400" b="1" kern="1200" dirty="0">
                          <a:solidFill>
                            <a:schemeClr val="lt1"/>
                          </a:solidFill>
                          <a:effectLst/>
                          <a:latin typeface="+mn-lt"/>
                          <a:ea typeface="+mn-ea"/>
                          <a:cs typeface="+mn-cs"/>
                        </a:rPr>
                        <a:t>FS_RACS</a:t>
                      </a:r>
                      <a:endParaRPr lang="en-US" sz="14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Study on optimisations on UE radio capability signalling</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SP-180599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GB" sz="1400" b="1" kern="1200" dirty="0">
                          <a:solidFill>
                            <a:schemeClr val="lt1"/>
                          </a:solidFill>
                          <a:effectLst/>
                          <a:latin typeface="+mn-lt"/>
                          <a:ea typeface="+mn-ea"/>
                          <a:cs typeface="+mn-cs"/>
                        </a:rPr>
                        <a:t>RACS</a:t>
                      </a:r>
                      <a:endParaRPr lang="en-US" sz="14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Optimisations on UE radio capability signalling</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90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SP-190180</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205485989"/>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5"/>
          <p:cNvSpPr>
            <a:spLocks noGrp="1"/>
          </p:cNvSpPr>
          <p:nvPr>
            <p:ph type="title"/>
          </p:nvPr>
        </p:nvSpPr>
        <p:spPr>
          <a:xfrm>
            <a:off x="101376" y="74509"/>
            <a:ext cx="7112000" cy="857748"/>
          </a:xfrm>
        </p:spPr>
        <p:txBody>
          <a:bodyPr/>
          <a:lstStyle/>
          <a:p>
            <a:r>
              <a:rPr lang="en-US" altLang="de-DE" sz="2800" b="1" dirty="0"/>
              <a:t>2.3) Rel-16 Work and Maintenance (10/19)</a:t>
            </a:r>
            <a:endParaRPr lang="de-DE" altLang="de-DE" sz="2800" b="1" dirty="0"/>
          </a:p>
        </p:txBody>
      </p:sp>
      <p:sp>
        <p:nvSpPr>
          <p:cNvPr id="17428" name="Content Placeholder 7"/>
          <p:cNvSpPr>
            <a:spLocks noGrp="1"/>
          </p:cNvSpPr>
          <p:nvPr>
            <p:ph sz="half" idx="2"/>
          </p:nvPr>
        </p:nvSpPr>
        <p:spPr>
          <a:xfrm>
            <a:off x="203994" y="2862468"/>
            <a:ext cx="8736011" cy="3492149"/>
          </a:xfrm>
        </p:spPr>
        <p:txBody>
          <a:bodyPr/>
          <a:lstStyle/>
          <a:p>
            <a:pPr>
              <a:spcBef>
                <a:spcPts val="0"/>
              </a:spcBef>
              <a:spcAft>
                <a:spcPts val="300"/>
              </a:spcAft>
              <a:defRPr/>
            </a:pPr>
            <a:r>
              <a:rPr lang="de-DE" altLang="de-DE" sz="1800" dirty="0"/>
              <a:t>Progress since SA#84:</a:t>
            </a:r>
          </a:p>
          <a:p>
            <a:pPr lvl="1">
              <a:spcBef>
                <a:spcPts val="0"/>
              </a:spcBef>
              <a:spcAft>
                <a:spcPts val="300"/>
              </a:spcAft>
            </a:pPr>
            <a:r>
              <a:rPr lang="en-US" altLang="zh-CN" sz="1400" b="1" dirty="0"/>
              <a:t>5G-LAN (100%) </a:t>
            </a:r>
            <a:r>
              <a:rPr lang="en-US" altLang="zh-CN" sz="1400" dirty="0"/>
              <a:t>– </a:t>
            </a:r>
            <a:r>
              <a:rPr lang="en-US" sz="1400" dirty="0"/>
              <a:t>Corrections and clarifications related to group management and N19 tunnel management. Open on 5G VN group – one SMF vs. multiple SMF(s).</a:t>
            </a:r>
            <a:endParaRPr lang="en-US" altLang="zh-CN" sz="1400" dirty="0"/>
          </a:p>
          <a:p>
            <a:pPr lvl="1">
              <a:spcBef>
                <a:spcPts val="0"/>
              </a:spcBef>
              <a:spcAft>
                <a:spcPts val="300"/>
              </a:spcAft>
            </a:pPr>
            <a:r>
              <a:rPr lang="en-US" altLang="zh-CN" sz="1400" b="1" dirty="0"/>
              <a:t>NPN (100%) </a:t>
            </a:r>
            <a:r>
              <a:rPr lang="en-US" altLang="zh-CN" sz="1400" dirty="0"/>
              <a:t>- Progress on access to NPN/PLMN services, CAG and NID related maintenance aspects. Use of GUAMI with shared PLMN ID also clarified i.e. by using NID in the RRC/N2 message.</a:t>
            </a:r>
          </a:p>
          <a:p>
            <a:pPr lvl="1">
              <a:spcBef>
                <a:spcPts val="0"/>
              </a:spcBef>
              <a:spcAft>
                <a:spcPts val="600"/>
              </a:spcAft>
            </a:pPr>
            <a:r>
              <a:rPr lang="en-US" altLang="zh-CN" sz="1400" b="1" dirty="0"/>
              <a:t>TSC (97%) </a:t>
            </a:r>
            <a:r>
              <a:rPr lang="en-US" altLang="zh-CN" sz="1400" dirty="0"/>
              <a:t>– Exception granted at SA#84 completed (including bridge management, TSCAI derivation, procedure, policy updates </a:t>
            </a:r>
            <a:r>
              <a:rPr lang="en-US" altLang="zh-CN" sz="1400" dirty="0" err="1"/>
              <a:t>etc</a:t>
            </a:r>
            <a:r>
              <a:rPr lang="en-US" altLang="zh-CN" sz="1400" dirty="0"/>
              <a:t>). Open related to IEEE TSN specification (for which SA2 sent an LS to IEEE), and LLDP and bridge management will be resolved at next meeting. </a:t>
            </a:r>
            <a:endParaRPr lang="de-DE" sz="1400" dirty="0"/>
          </a:p>
          <a:p>
            <a:pPr>
              <a:spcBef>
                <a:spcPts val="0"/>
              </a:spcBef>
              <a:spcAft>
                <a:spcPts val="0"/>
              </a:spcAft>
              <a:defRPr/>
            </a:pPr>
            <a:r>
              <a:rPr lang="de-DE" sz="1800" dirty="0"/>
              <a:t>RAN impacts or dependencies:</a:t>
            </a:r>
            <a:endParaRPr lang="de-DE" altLang="de-DE" sz="1600" dirty="0"/>
          </a:p>
          <a:p>
            <a:pPr lvl="1">
              <a:spcBef>
                <a:spcPts val="0"/>
              </a:spcBef>
              <a:spcAft>
                <a:spcPts val="600"/>
              </a:spcAft>
            </a:pPr>
            <a:r>
              <a:rPr lang="en-US" sz="1400" dirty="0"/>
              <a:t>Potential corrections, alignment of TSC (TSCAI related) and NPN aspects (NID, CAG related) based on discussions in RAN2, RAN3 meetings.</a:t>
            </a:r>
          </a:p>
          <a:p>
            <a:pPr>
              <a:spcBef>
                <a:spcPts val="0"/>
              </a:spcBef>
              <a:spcAft>
                <a:spcPts val="0"/>
              </a:spcAft>
            </a:pPr>
            <a:r>
              <a:rPr lang="de-DE" altLang="de-DE" sz="1800" dirty="0"/>
              <a:t>Next steps:</a:t>
            </a:r>
          </a:p>
          <a:p>
            <a:pPr lvl="1">
              <a:spcBef>
                <a:spcPts val="0"/>
              </a:spcBef>
              <a:spcAft>
                <a:spcPts val="0"/>
              </a:spcAft>
            </a:pPr>
            <a:r>
              <a:rPr lang="en-US" sz="1400" dirty="0"/>
              <a:t>Maintenance</a:t>
            </a:r>
            <a:r>
              <a:rPr lang="de-DE" sz="1400" dirty="0"/>
              <a:t>. </a:t>
            </a:r>
            <a:r>
              <a:rPr lang="en-US" altLang="zh-CN" sz="1400" dirty="0"/>
              <a:t>Response and resolution to potential LS from SA3, CT1, RAN2/3, IEEE on NPN and TSC aspects, maintenance and alignment work expected. </a:t>
            </a:r>
          </a:p>
          <a:p>
            <a:pPr lvl="1">
              <a:spcBef>
                <a:spcPts val="0"/>
              </a:spcBef>
              <a:spcAft>
                <a:spcPts val="0"/>
              </a:spcAft>
            </a:pPr>
            <a:endParaRPr lang="en-US" sz="1400" dirty="0"/>
          </a:p>
        </p:txBody>
      </p:sp>
      <p:graphicFrame>
        <p:nvGraphicFramePr>
          <p:cNvPr id="5" name="Content Placeholder 8">
            <a:extLst>
              <a:ext uri="{FF2B5EF4-FFF2-40B4-BE49-F238E27FC236}">
                <a16:creationId xmlns:a16="http://schemas.microsoft.com/office/drawing/2014/main" id="{ED57DA89-397D-4956-9E61-8069651CED18}"/>
              </a:ext>
            </a:extLst>
          </p:cNvPr>
          <p:cNvGraphicFramePr>
            <a:graphicFrameLocks/>
          </p:cNvGraphicFramePr>
          <p:nvPr>
            <p:extLst>
              <p:ext uri="{D42A27DB-BD31-4B8C-83A1-F6EECF244321}">
                <p14:modId xmlns:p14="http://schemas.microsoft.com/office/powerpoint/2010/main" val="3666130917"/>
              </p:ext>
            </p:extLst>
          </p:nvPr>
        </p:nvGraphicFramePr>
        <p:xfrm>
          <a:off x="101376" y="1238733"/>
          <a:ext cx="8941247" cy="1507449"/>
        </p:xfrm>
        <a:graphic>
          <a:graphicData uri="http://schemas.openxmlformats.org/drawingml/2006/table">
            <a:tbl>
              <a:tblPr firstRow="1" bandRow="1">
                <a:tableStyleId>{8FD4443E-F989-4FC4-A0C8-D5A2AF1F390B}</a:tableStyleId>
              </a:tblPr>
              <a:tblGrid>
                <a:gridCol w="1411357">
                  <a:extLst>
                    <a:ext uri="{9D8B030D-6E8A-4147-A177-3AD203B41FA5}">
                      <a16:colId xmlns:a16="http://schemas.microsoft.com/office/drawing/2014/main" val="20000"/>
                    </a:ext>
                  </a:extLst>
                </a:gridCol>
                <a:gridCol w="4037643">
                  <a:extLst>
                    <a:ext uri="{9D8B030D-6E8A-4147-A177-3AD203B41FA5}">
                      <a16:colId xmlns:a16="http://schemas.microsoft.com/office/drawing/2014/main" val="20001"/>
                    </a:ext>
                  </a:extLst>
                </a:gridCol>
                <a:gridCol w="1169838">
                  <a:extLst>
                    <a:ext uri="{9D8B030D-6E8A-4147-A177-3AD203B41FA5}">
                      <a16:colId xmlns:a16="http://schemas.microsoft.com/office/drawing/2014/main" val="20002"/>
                    </a:ext>
                  </a:extLst>
                </a:gridCol>
                <a:gridCol w="1242306">
                  <a:extLst>
                    <a:ext uri="{9D8B030D-6E8A-4147-A177-3AD203B41FA5}">
                      <a16:colId xmlns:a16="http://schemas.microsoft.com/office/drawing/2014/main" val="20003"/>
                    </a:ext>
                  </a:extLst>
                </a:gridCol>
                <a:gridCol w="1080103">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GB" sz="1400" b="1" kern="1200" dirty="0" err="1">
                          <a:solidFill>
                            <a:schemeClr val="lt1"/>
                          </a:solidFill>
                          <a:effectLst/>
                          <a:latin typeface="+mn-lt"/>
                          <a:ea typeface="+mn-ea"/>
                          <a:cs typeface="+mn-cs"/>
                        </a:rPr>
                        <a:t>FS_Vertical_LAN</a:t>
                      </a:r>
                      <a:endParaRPr lang="en-US" sz="14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i="0" kern="1200" dirty="0">
                          <a:solidFill>
                            <a:schemeClr val="lt1"/>
                          </a:solidFill>
                          <a:effectLst/>
                          <a:latin typeface="+mn-lt"/>
                          <a:ea typeface="+mn-ea"/>
                          <a:cs typeface="+mn-cs"/>
                        </a:rPr>
                        <a:t>Study on 5GS Enhanced support of Vertical and LAN Services</a:t>
                      </a:r>
                      <a:endParaRPr lang="de-DE" sz="1400" b="1" i="0"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i="0" kern="1200" dirty="0">
                          <a:solidFill>
                            <a:srgbClr val="7030A0"/>
                          </a:solidFill>
                          <a:latin typeface="+mn-lt"/>
                          <a:ea typeface="+mn-ea"/>
                          <a:cs typeface="+mn-cs"/>
                        </a:rPr>
                        <a:t>92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SP-180507</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GB" sz="1400" b="1" kern="1200" dirty="0" err="1">
                          <a:solidFill>
                            <a:schemeClr val="lt1"/>
                          </a:solidFill>
                          <a:effectLst/>
                          <a:latin typeface="+mn-lt"/>
                          <a:ea typeface="+mn-ea"/>
                          <a:cs typeface="+mn-cs"/>
                        </a:rPr>
                        <a:t>Vertical_LAN</a:t>
                      </a:r>
                      <a:endParaRPr lang="en-US" sz="14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5GS Enhanced support of Vertical and LAN Services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90 &gt; 97%</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dirty="0">
                          <a:ln>
                            <a:noFill/>
                          </a:ln>
                          <a:solidFill>
                            <a:prstClr val="white"/>
                          </a:solidFill>
                          <a:effectLst/>
                          <a:uLnTx/>
                          <a:uFillTx/>
                          <a:latin typeface="+mn-lt"/>
                          <a:ea typeface="+mn-ea"/>
                          <a:cs typeface="+mn-cs"/>
                        </a:rPr>
                        <a:t>SP-181120</a:t>
                      </a:r>
                      <a:endParaRPr kumimoji="0" lang="en-US" sz="14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456233126"/>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2.3) Rel-16 Work and Maintenance (11/19)</a:t>
            </a:r>
            <a:endParaRPr lang="de-DE" altLang="de-DE" sz="2800"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4237816999"/>
              </p:ext>
            </p:extLst>
          </p:nvPr>
        </p:nvGraphicFramePr>
        <p:xfrm>
          <a:off x="179388" y="1376363"/>
          <a:ext cx="8810067" cy="146596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FS_5</a:t>
                      </a:r>
                      <a:r>
                        <a:rPr lang="en-US" altLang="zh-CN" sz="1400" b="1" kern="1200" dirty="0">
                          <a:solidFill>
                            <a:schemeClr val="lt1"/>
                          </a:solidFill>
                          <a:effectLst/>
                          <a:latin typeface="+mn-lt"/>
                          <a:ea typeface="+mn-ea"/>
                          <a:cs typeface="+mn-cs"/>
                        </a:rPr>
                        <a:t>G_URLLC</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400" b="1" kern="1200" dirty="0">
                          <a:solidFill>
                            <a:schemeClr val="lt1"/>
                          </a:solidFill>
                          <a:effectLst/>
                          <a:latin typeface="+mn-lt"/>
                          <a:ea typeface="+mn-ea"/>
                          <a:cs typeface="+mn-cs"/>
                        </a:rPr>
                        <a:t>Study on enhancement of URLLC supporting in 5GC</a:t>
                      </a:r>
                      <a:endParaRPr lang="de-DE" altLang="zh-CN"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95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white"/>
                          </a:solidFill>
                          <a:effectLst/>
                          <a:uLnTx/>
                          <a:uFillTx/>
                          <a:latin typeface="+mn-lt"/>
                          <a:ea typeface="+mn-ea"/>
                          <a:cs typeface="+mn-cs"/>
                        </a:rPr>
                        <a:t>Jun</a:t>
                      </a:r>
                      <a:r>
                        <a:rPr kumimoji="0" lang="en-US" sz="1400" b="1" i="0" u="none" strike="noStrike" kern="1200" cap="none" spc="0" normalizeH="0" baseline="0" noProof="0" dirty="0">
                          <a:ln>
                            <a:noFill/>
                          </a:ln>
                          <a:solidFill>
                            <a:prstClr val="white"/>
                          </a:solidFill>
                          <a:effectLst/>
                          <a:uLnTx/>
                          <a:uFillTx/>
                          <a:latin typeface="+mn-lt"/>
                          <a:ea typeface="+mn-ea"/>
                          <a:cs typeface="+mn-cs"/>
                        </a:rPr>
                        <a:t>,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SP-180118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GB" altLang="zh-CN" sz="1400" b="1" kern="1200" dirty="0">
                          <a:solidFill>
                            <a:schemeClr val="lt1"/>
                          </a:solidFill>
                          <a:effectLst/>
                          <a:latin typeface="+mn-lt"/>
                          <a:ea typeface="+mn-ea"/>
                          <a:cs typeface="+mn-cs"/>
                        </a:rPr>
                        <a:t>5G_URLLC</a:t>
                      </a:r>
                      <a:endParaRPr lang="en-US" altLang="zh-CN" sz="14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400" b="1" kern="1200" dirty="0">
                          <a:solidFill>
                            <a:schemeClr val="lt1"/>
                          </a:solidFill>
                          <a:effectLst/>
                          <a:latin typeface="+mn-lt"/>
                          <a:ea typeface="+mn-ea"/>
                          <a:cs typeface="+mn-cs"/>
                        </a:rPr>
                        <a:t>Enhancement of URLLC supporting in 5GC</a:t>
                      </a:r>
                      <a:endParaRPr lang="de-DE" altLang="zh-CN"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80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SP-181122</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
        <p:nvSpPr>
          <p:cNvPr id="29716" name="Content Placeholder 7"/>
          <p:cNvSpPr>
            <a:spLocks noGrp="1"/>
          </p:cNvSpPr>
          <p:nvPr>
            <p:ph sz="half" idx="2"/>
          </p:nvPr>
        </p:nvSpPr>
        <p:spPr>
          <a:xfrm>
            <a:off x="434974" y="3068319"/>
            <a:ext cx="8554480" cy="3159761"/>
          </a:xfrm>
        </p:spPr>
        <p:txBody>
          <a:bodyPr/>
          <a:lstStyle/>
          <a:p>
            <a:pPr>
              <a:spcBef>
                <a:spcPts val="0"/>
              </a:spcBef>
              <a:spcAft>
                <a:spcPts val="0"/>
              </a:spcAft>
            </a:pPr>
            <a:r>
              <a:rPr lang="de-DE" altLang="de-DE" sz="2000" dirty="0"/>
              <a:t>Progress since SA#84:</a:t>
            </a:r>
          </a:p>
          <a:p>
            <a:pPr lvl="1"/>
            <a:r>
              <a:rPr lang="en-US" altLang="zh-CN" sz="1400" dirty="0"/>
              <a:t>Progressed normative work by endorsing/refining solutions for the concluded key issues to TSs 23.501/23.502/23.503.</a:t>
            </a:r>
            <a:endParaRPr lang="en-US" altLang="zh-CN" sz="1800" dirty="0"/>
          </a:p>
          <a:p>
            <a:pPr lvl="1">
              <a:spcAft>
                <a:spcPts val="600"/>
              </a:spcAft>
            </a:pPr>
            <a:r>
              <a:rPr lang="en-US" altLang="zh-CN" sz="1400" dirty="0"/>
              <a:t>Key issue #7 (Automatic GBR Service Recovery) was discussed but no consensus was achieved on the conclusion. </a:t>
            </a:r>
          </a:p>
          <a:p>
            <a:pPr>
              <a:spcBef>
                <a:spcPts val="0"/>
              </a:spcBef>
              <a:spcAft>
                <a:spcPts val="0"/>
              </a:spcAft>
            </a:pPr>
            <a:r>
              <a:rPr lang="en-US" sz="2000" dirty="0"/>
              <a:t>RAN impacts and dependencies:</a:t>
            </a:r>
            <a:endParaRPr lang="de-DE" sz="2000" dirty="0"/>
          </a:p>
          <a:p>
            <a:pPr lvl="1">
              <a:spcBef>
                <a:spcPts val="0"/>
              </a:spcBef>
              <a:spcAft>
                <a:spcPts val="600"/>
              </a:spcAft>
            </a:pPr>
            <a:r>
              <a:rPr lang="en-US" sz="1400" dirty="0"/>
              <a:t>None identified</a:t>
            </a:r>
          </a:p>
          <a:p>
            <a:pPr lvl="0">
              <a:spcBef>
                <a:spcPts val="0"/>
              </a:spcBef>
              <a:spcAft>
                <a:spcPts val="0"/>
              </a:spcAft>
            </a:pPr>
            <a:r>
              <a:rPr lang="de-DE" sz="1800" dirty="0"/>
              <a:t>Next steps:</a:t>
            </a:r>
          </a:p>
          <a:p>
            <a:pPr lvl="1"/>
            <a:r>
              <a:rPr lang="en-US" altLang="zh-CN" sz="1400" dirty="0"/>
              <a:t>Maintenance</a:t>
            </a:r>
          </a:p>
        </p:txBody>
      </p:sp>
    </p:spTree>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5"/>
          <p:cNvSpPr>
            <a:spLocks noGrp="1"/>
          </p:cNvSpPr>
          <p:nvPr>
            <p:ph type="title"/>
          </p:nvPr>
        </p:nvSpPr>
        <p:spPr>
          <a:xfrm>
            <a:off x="179388" y="95812"/>
            <a:ext cx="7112000" cy="1143000"/>
          </a:xfrm>
        </p:spPr>
        <p:txBody>
          <a:bodyPr/>
          <a:lstStyle/>
          <a:p>
            <a:r>
              <a:rPr lang="en-US" altLang="de-DE" sz="2800" b="1" dirty="0"/>
              <a:t>2.3) Rel-16 Work and Maintenance (12/19)</a:t>
            </a:r>
            <a:endParaRPr lang="de-DE" altLang="de-DE" sz="2800" b="1" dirty="0"/>
          </a:p>
        </p:txBody>
      </p:sp>
      <p:sp>
        <p:nvSpPr>
          <p:cNvPr id="17428" name="Content Placeholder 7"/>
          <p:cNvSpPr>
            <a:spLocks noGrp="1"/>
          </p:cNvSpPr>
          <p:nvPr>
            <p:ph sz="half" idx="2"/>
          </p:nvPr>
        </p:nvSpPr>
        <p:spPr>
          <a:xfrm>
            <a:off x="305767" y="3200399"/>
            <a:ext cx="8280400" cy="2912165"/>
          </a:xfrm>
        </p:spPr>
        <p:txBody>
          <a:bodyPr/>
          <a:lstStyle/>
          <a:p>
            <a:pPr>
              <a:defRPr/>
            </a:pPr>
            <a:r>
              <a:rPr lang="de-DE" altLang="de-DE" sz="2000" dirty="0"/>
              <a:t>Progress since SA#84:</a:t>
            </a:r>
          </a:p>
          <a:p>
            <a:pPr lvl="1">
              <a:spcBef>
                <a:spcPts val="0"/>
              </a:spcBef>
              <a:spcAft>
                <a:spcPts val="0"/>
              </a:spcAft>
            </a:pPr>
            <a:r>
              <a:rPr lang="en-US" altLang="zh-CN" sz="1600" dirty="0"/>
              <a:t>SMF Delegated Discovery and Selection in HR and specific SMF Service Areas scenarios</a:t>
            </a:r>
          </a:p>
          <a:p>
            <a:pPr lvl="1">
              <a:spcBef>
                <a:spcPts val="0"/>
              </a:spcBef>
              <a:spcAft>
                <a:spcPts val="0"/>
              </a:spcAft>
            </a:pPr>
            <a:r>
              <a:rPr lang="en-US" altLang="zh-CN" sz="1600" dirty="0"/>
              <a:t>Context transfer update</a:t>
            </a:r>
          </a:p>
          <a:p>
            <a:pPr lvl="1">
              <a:spcBef>
                <a:spcPts val="0"/>
              </a:spcBef>
              <a:spcAft>
                <a:spcPts val="600"/>
              </a:spcAft>
            </a:pPr>
            <a:r>
              <a:rPr lang="en-US" altLang="zh-CN" sz="1600" dirty="0"/>
              <a:t>Completion of the PCF Group</a:t>
            </a:r>
          </a:p>
          <a:p>
            <a:r>
              <a:rPr lang="de-DE" altLang="zh-CN" sz="2000" dirty="0"/>
              <a:t>RAN impacts or dependencies:</a:t>
            </a:r>
          </a:p>
          <a:p>
            <a:pPr lvl="1">
              <a:spcAft>
                <a:spcPts val="600"/>
              </a:spcAft>
            </a:pPr>
            <a:r>
              <a:rPr lang="de-DE" altLang="de-DE" sz="1600" dirty="0"/>
              <a:t>None identified</a:t>
            </a:r>
            <a:endParaRPr lang="en-GB" altLang="zh-CN" sz="1600" dirty="0"/>
          </a:p>
          <a:p>
            <a:pPr>
              <a:defRPr/>
            </a:pPr>
            <a:r>
              <a:rPr lang="de-DE" altLang="de-DE" sz="2000" dirty="0"/>
              <a:t>Next steps:</a:t>
            </a:r>
          </a:p>
          <a:p>
            <a:pPr lvl="1"/>
            <a:r>
              <a:rPr lang="en-US" altLang="zh-CN" sz="1600" dirty="0"/>
              <a:t>Maintenance</a:t>
            </a:r>
          </a:p>
        </p:txBody>
      </p:sp>
      <p:graphicFrame>
        <p:nvGraphicFramePr>
          <p:cNvPr id="5" name="Content Placeholder 8">
            <a:extLst>
              <a:ext uri="{FF2B5EF4-FFF2-40B4-BE49-F238E27FC236}">
                <a16:creationId xmlns:a16="http://schemas.microsoft.com/office/drawing/2014/main" id="{86D74868-4AA4-4819-9635-D4C02C26F3C3}"/>
              </a:ext>
            </a:extLst>
          </p:cNvPr>
          <p:cNvGraphicFramePr>
            <a:graphicFrameLocks/>
          </p:cNvGraphicFramePr>
          <p:nvPr>
            <p:extLst>
              <p:ext uri="{D42A27DB-BD31-4B8C-83A1-F6EECF244321}">
                <p14:modId xmlns:p14="http://schemas.microsoft.com/office/powerpoint/2010/main" val="2384604671"/>
              </p:ext>
            </p:extLst>
          </p:nvPr>
        </p:nvGraphicFramePr>
        <p:xfrm>
          <a:off x="179388" y="1376363"/>
          <a:ext cx="8810067" cy="154893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GB" sz="1400" b="1" kern="1200" dirty="0" err="1">
                          <a:solidFill>
                            <a:schemeClr val="lt1"/>
                          </a:solidFill>
                          <a:effectLst/>
                          <a:latin typeface="+mn-lt"/>
                          <a:ea typeface="+mn-ea"/>
                          <a:cs typeface="+mn-cs"/>
                        </a:rPr>
                        <a:t>FS_eSBA</a:t>
                      </a:r>
                      <a:endParaRPr lang="en-US" sz="14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Study on Enhancements to the Service-Based 5G System Architecture</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white"/>
                          </a:solidFill>
                          <a:effectLst/>
                          <a:uLnTx/>
                          <a:uFillTx/>
                          <a:latin typeface="+mn-lt"/>
                          <a:ea typeface="+mn-ea"/>
                          <a:cs typeface="+mn-cs"/>
                        </a:rPr>
                        <a:t>Dec</a:t>
                      </a:r>
                      <a:r>
                        <a:rPr kumimoji="0" lang="en-US" sz="1400" b="1" i="0" u="none" strike="noStrike" kern="1200" cap="none" spc="0" normalizeH="0" baseline="0" noProof="0" dirty="0">
                          <a:ln>
                            <a:noFill/>
                          </a:ln>
                          <a:solidFill>
                            <a:prstClr val="white"/>
                          </a:solidFill>
                          <a:effectLst/>
                          <a:uLnTx/>
                          <a:uFillTx/>
                          <a:latin typeface="+mn-lt"/>
                          <a:ea typeface="+mn-ea"/>
                          <a:cs typeface="+mn-cs"/>
                        </a:rPr>
                        <a:t>, 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SP-180231</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kumimoji="0" lang="en-US" sz="1400" b="1" i="0" u="none" strike="noStrike" kern="1200" cap="none" normalizeH="0" baseline="0" dirty="0">
                          <a:ln>
                            <a:noFill/>
                          </a:ln>
                          <a:solidFill>
                            <a:schemeClr val="bg1"/>
                          </a:solidFill>
                          <a:effectLst/>
                          <a:latin typeface="+mn-lt"/>
                          <a:ea typeface="+mn-ea"/>
                          <a:cs typeface="+mn-cs"/>
                        </a:rPr>
                        <a:t>5G_eSBA</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kern="1200" cap="none" normalizeH="0" baseline="0" dirty="0">
                          <a:ln>
                            <a:noFill/>
                          </a:ln>
                          <a:solidFill>
                            <a:schemeClr val="bg1"/>
                          </a:solidFill>
                          <a:effectLst/>
                          <a:latin typeface="+mn-lt"/>
                          <a:ea typeface="+mn-ea"/>
                          <a:cs typeface="+mn-cs"/>
                        </a:rPr>
                        <a:t>Enhancements to the Service-Based 5G System Architecture </a:t>
                      </a:r>
                      <a:endParaRPr kumimoji="0" lang="de-DE" sz="1400" b="1" i="0" u="none" strike="noStrike" kern="1200" cap="none" normalizeH="0" baseline="0" dirty="0">
                        <a:ln>
                          <a:noFill/>
                        </a:ln>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b="1" kern="1200" dirty="0">
                          <a:solidFill>
                            <a:srgbClr val="7030A0"/>
                          </a:solidFill>
                          <a:latin typeface="+mn-lt"/>
                          <a:ea typeface="+mn-ea"/>
                          <a:cs typeface="+mn-cs"/>
                        </a:rPr>
                        <a:t>80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SP-181125</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684848842"/>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2.3) Rel-16 Work and Maintenance (13/19)</a:t>
            </a:r>
            <a:endParaRPr lang="de-DE" altLang="de-DE" sz="2800"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2478619822"/>
              </p:ext>
            </p:extLst>
          </p:nvPr>
        </p:nvGraphicFramePr>
        <p:xfrm>
          <a:off x="179388" y="1376363"/>
          <a:ext cx="8810067" cy="146596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err="1">
                          <a:solidFill>
                            <a:schemeClr val="lt1"/>
                          </a:solidFill>
                          <a:effectLst/>
                          <a:latin typeface="+mn-lt"/>
                          <a:ea typeface="+mn-ea"/>
                          <a:cs typeface="+mn-cs"/>
                        </a:rPr>
                        <a:t>FS_eNS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lt1"/>
                          </a:solidFill>
                          <a:effectLst/>
                          <a:latin typeface="+mn-lt"/>
                          <a:ea typeface="+mn-ea"/>
                          <a:cs typeface="+mn-cs"/>
                        </a:rPr>
                        <a:t>Study on Enhancement of Network Slicing</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SP-180503</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US" sz="1400" b="1" kern="1200" dirty="0" err="1">
                          <a:solidFill>
                            <a:schemeClr val="lt1"/>
                          </a:solidFill>
                          <a:effectLst/>
                          <a:latin typeface="+mn-lt"/>
                          <a:ea typeface="+mn-ea"/>
                          <a:cs typeface="+mn-cs"/>
                        </a:rPr>
                        <a:t>eNS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lt1"/>
                          </a:solidFill>
                          <a:effectLst/>
                          <a:latin typeface="+mn-lt"/>
                          <a:ea typeface="+mn-ea"/>
                          <a:cs typeface="+mn-cs"/>
                        </a:rPr>
                        <a:t>Enhancement of Network Slicing</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a:t>
                      </a:r>
                      <a:r>
                        <a:rPr kumimoji="0" lang="en-US" sz="1400" b="1" i="0" u="none" strike="noStrike" kern="1200" cap="none" spc="0" normalizeH="0" baseline="0" noProof="0" dirty="0">
                          <a:ln>
                            <a:noFill/>
                          </a:ln>
                          <a:solidFill>
                            <a:prstClr val="white"/>
                          </a:solidFill>
                          <a:effectLst/>
                          <a:uLnTx/>
                          <a:uFillTx/>
                          <a:latin typeface="+mn-lt"/>
                          <a:ea typeface="+mn-ea"/>
                          <a:cs typeface="+mn-cs"/>
                        </a:rPr>
                        <a:t>81232</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
        <p:nvSpPr>
          <p:cNvPr id="29716" name="Content Placeholder 7"/>
          <p:cNvSpPr>
            <a:spLocks noGrp="1"/>
          </p:cNvSpPr>
          <p:nvPr>
            <p:ph sz="half" idx="2"/>
          </p:nvPr>
        </p:nvSpPr>
        <p:spPr>
          <a:xfrm>
            <a:off x="434974" y="3068319"/>
            <a:ext cx="8554480" cy="3159761"/>
          </a:xfrm>
        </p:spPr>
        <p:txBody>
          <a:bodyPr/>
          <a:lstStyle/>
          <a:p>
            <a:pPr>
              <a:spcBef>
                <a:spcPts val="0"/>
              </a:spcBef>
              <a:spcAft>
                <a:spcPts val="0"/>
              </a:spcAft>
            </a:pPr>
            <a:r>
              <a:rPr lang="de-DE" altLang="de-DE" sz="2000" dirty="0"/>
              <a:t>Progress since SA#84:</a:t>
            </a:r>
          </a:p>
          <a:p>
            <a:pPr lvl="1">
              <a:spcBef>
                <a:spcPts val="0"/>
              </a:spcBef>
              <a:spcAft>
                <a:spcPts val="0"/>
              </a:spcAft>
            </a:pPr>
            <a:r>
              <a:rPr lang="en-US" altLang="zh-CN" sz="1600" dirty="0"/>
              <a:t>The slice specific security support and </a:t>
            </a:r>
            <a:r>
              <a:rPr lang="en-US" altLang="zh-CN" sz="1600" dirty="0" err="1"/>
              <a:t>eNS</a:t>
            </a:r>
            <a:r>
              <a:rPr lang="en-US" altLang="zh-CN" sz="1600" dirty="0"/>
              <a:t> interworking support between 5GS and EPS were concluded </a:t>
            </a:r>
            <a:endParaRPr lang="en-US" altLang="zh-CN" sz="1400" dirty="0"/>
          </a:p>
          <a:p>
            <a:pPr marL="457200" lvl="1" indent="0">
              <a:spcBef>
                <a:spcPts val="0"/>
              </a:spcBef>
              <a:spcAft>
                <a:spcPts val="0"/>
              </a:spcAft>
              <a:buNone/>
            </a:pPr>
            <a:endParaRPr lang="en-US" sz="1800" dirty="0"/>
          </a:p>
          <a:p>
            <a:pPr marL="457200" lvl="1" indent="-457200">
              <a:spcBef>
                <a:spcPts val="0"/>
              </a:spcBef>
              <a:spcAft>
                <a:spcPts val="0"/>
              </a:spcAft>
              <a:buBlip>
                <a:blip r:embed="rId2"/>
              </a:buBlip>
            </a:pPr>
            <a:r>
              <a:rPr lang="en-US" sz="2000" dirty="0">
                <a:ea typeface="+mn-ea"/>
                <a:cs typeface="+mn-cs"/>
              </a:rPr>
              <a:t>RAN impacts and dependencies:</a:t>
            </a:r>
            <a:endParaRPr lang="de-DE" sz="2000" dirty="0">
              <a:ea typeface="+mn-ea"/>
              <a:cs typeface="+mn-cs"/>
            </a:endParaRPr>
          </a:p>
          <a:p>
            <a:pPr lvl="1">
              <a:spcBef>
                <a:spcPts val="0"/>
              </a:spcBef>
              <a:spcAft>
                <a:spcPts val="600"/>
              </a:spcAft>
            </a:pPr>
            <a:r>
              <a:rPr lang="en-US" sz="1600" dirty="0"/>
              <a:t> None</a:t>
            </a:r>
          </a:p>
          <a:p>
            <a:pPr marL="457200" lvl="1" indent="0">
              <a:spcBef>
                <a:spcPts val="0"/>
              </a:spcBef>
              <a:spcAft>
                <a:spcPts val="600"/>
              </a:spcAft>
              <a:buNone/>
            </a:pPr>
            <a:endParaRPr lang="de-DE" sz="1400" dirty="0"/>
          </a:p>
          <a:p>
            <a:pPr lvl="0">
              <a:spcBef>
                <a:spcPts val="0"/>
              </a:spcBef>
              <a:spcAft>
                <a:spcPts val="0"/>
              </a:spcAft>
            </a:pPr>
            <a:r>
              <a:rPr lang="de-DE" sz="2000" dirty="0"/>
              <a:t>Next steps:</a:t>
            </a:r>
          </a:p>
          <a:p>
            <a:pPr lvl="1"/>
            <a:r>
              <a:rPr lang="en-US" altLang="zh-CN" sz="1600" dirty="0"/>
              <a:t> Maintenance</a:t>
            </a:r>
          </a:p>
          <a:p>
            <a:pPr lvl="1"/>
            <a:r>
              <a:rPr lang="en-US" altLang="zh-CN" sz="1600" dirty="0"/>
              <a:t>Resolve EN e.g. based on feedback from SA3</a:t>
            </a: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b="1" i="1" dirty="0"/>
              <a:t> 1) General aspects (events since SA#84, statistics, next meetings)</a:t>
            </a:r>
          </a:p>
          <a:p>
            <a:pPr eaLnBrk="1" hangingPunct="1">
              <a:defRPr/>
            </a:pPr>
            <a:r>
              <a:rPr lang="en-GB" sz="2400" dirty="0">
                <a:solidFill>
                  <a:schemeClr val="bg1">
                    <a:lumMod val="65000"/>
                  </a:schemeClr>
                </a:solidFill>
              </a:rPr>
              <a:t> 2) SA Work Report</a:t>
            </a:r>
          </a:p>
          <a:p>
            <a:pPr lvl="1" eaLnBrk="1" hangingPunct="1">
              <a:defRPr/>
            </a:pPr>
            <a:r>
              <a:rPr lang="en-GB" sz="2000" dirty="0">
                <a:solidFill>
                  <a:schemeClr val="bg1">
                    <a:lumMod val="65000"/>
                  </a:schemeClr>
                </a:solidFill>
              </a:rPr>
              <a:t>2.1) Rel-14 and before Maintenance</a:t>
            </a:r>
          </a:p>
          <a:p>
            <a:pPr lvl="1" eaLnBrk="1" hangingPunct="1">
              <a:defRPr/>
            </a:pPr>
            <a:r>
              <a:rPr lang="en-GB" sz="2000" dirty="0">
                <a:solidFill>
                  <a:schemeClr val="bg1">
                    <a:lumMod val="65000"/>
                  </a:schemeClr>
                </a:solidFill>
              </a:rPr>
              <a:t>2.2) </a:t>
            </a:r>
            <a:r>
              <a:rPr lang="en-US" sz="2000" dirty="0">
                <a:solidFill>
                  <a:schemeClr val="bg1">
                    <a:lumMod val="65000"/>
                  </a:schemeClr>
                </a:solidFill>
              </a:rPr>
              <a:t>Rel-15 Work and Maintenance </a:t>
            </a:r>
          </a:p>
          <a:p>
            <a:pPr lvl="1" eaLnBrk="1" hangingPunct="1">
              <a:defRPr/>
            </a:pPr>
            <a:r>
              <a:rPr lang="en-US" sz="2000" dirty="0">
                <a:solidFill>
                  <a:schemeClr val="bg1">
                    <a:lumMod val="65000"/>
                  </a:schemeClr>
                </a:solidFill>
              </a:rPr>
              <a:t>2.3) Rel-16 Work and Maintenance</a:t>
            </a:r>
          </a:p>
          <a:p>
            <a:pPr lvl="1" eaLnBrk="1" hangingPunct="1">
              <a:defRPr/>
            </a:pPr>
            <a:r>
              <a:rPr lang="en-US" sz="2000" dirty="0">
                <a:solidFill>
                  <a:schemeClr val="bg1">
                    <a:lumMod val="65000"/>
                  </a:schemeClr>
                </a:solidFill>
              </a:rPr>
              <a:t>2.4) Rel-17 Work</a:t>
            </a:r>
          </a:p>
          <a:p>
            <a:pPr lvl="1" eaLnBrk="1" hangingPunct="1">
              <a:defRPr/>
            </a:pPr>
            <a:r>
              <a:rPr lang="en-GB" sz="2000" dirty="0">
                <a:solidFill>
                  <a:schemeClr val="bg1">
                    <a:lumMod val="65000"/>
                  </a:schemeClr>
                </a:solidFill>
              </a:rPr>
              <a:t>2.5) IETF Dependency Update</a:t>
            </a:r>
          </a:p>
          <a:p>
            <a:pPr eaLnBrk="1" hangingPunct="1">
              <a:defRPr/>
            </a:pPr>
            <a:r>
              <a:rPr lang="en-GB" sz="2400" dirty="0">
                <a:solidFill>
                  <a:schemeClr val="bg1">
                    <a:lumMod val="65000"/>
                  </a:schemeClr>
                </a:solidFill>
              </a:rPr>
              <a:t> 3) SA2 Work Planning</a:t>
            </a:r>
          </a:p>
          <a:p>
            <a:pPr eaLnBrk="1" hangingPunct="1">
              <a:defRPr/>
            </a:pPr>
            <a:r>
              <a:rPr lang="en-GB" sz="2400" dirty="0">
                <a:solidFill>
                  <a:schemeClr val="bg1">
                    <a:lumMod val="65000"/>
                  </a:schemeClr>
                </a:solidFill>
              </a:rPr>
              <a:t> 4) Documents for Information and Approval</a:t>
            </a:r>
          </a:p>
          <a:p>
            <a:pPr eaLnBrk="1" hangingPunct="1">
              <a:defRPr/>
            </a:pPr>
            <a:r>
              <a:rPr lang="en-GB" sz="2400" dirty="0">
                <a:solidFill>
                  <a:schemeClr val="bg1">
                    <a:lumMod val="65000"/>
                  </a:schemeClr>
                </a:solidFill>
              </a:rPr>
              <a:t> 5) Collected Items requiring action from SA</a:t>
            </a:r>
          </a:p>
        </p:txBody>
      </p:sp>
      <p:sp>
        <p:nvSpPr>
          <p:cNvPr id="9220" name="Text Box 3"/>
          <p:cNvSpPr txBox="1">
            <a:spLocks noChangeArrowheads="1"/>
          </p:cNvSpPr>
          <p:nvPr/>
        </p:nvSpPr>
        <p:spPr bwMode="auto">
          <a:xfrm>
            <a:off x="77788" y="14208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5"/>
          <p:cNvSpPr>
            <a:spLocks noGrp="1"/>
          </p:cNvSpPr>
          <p:nvPr>
            <p:ph type="title"/>
          </p:nvPr>
        </p:nvSpPr>
        <p:spPr>
          <a:xfrm>
            <a:off x="179388" y="205064"/>
            <a:ext cx="7112000" cy="788849"/>
          </a:xfrm>
        </p:spPr>
        <p:txBody>
          <a:bodyPr/>
          <a:lstStyle/>
          <a:p>
            <a:r>
              <a:rPr lang="en-US" altLang="de-DE" sz="2800" b="1" dirty="0"/>
              <a:t>2.3) Rel-16 Work and Maintenance (14/19)</a:t>
            </a:r>
            <a:endParaRPr lang="de-DE" altLang="de-DE" sz="2800" b="1" dirty="0"/>
          </a:p>
        </p:txBody>
      </p:sp>
      <p:sp>
        <p:nvSpPr>
          <p:cNvPr id="17428" name="Content Placeholder 7"/>
          <p:cNvSpPr>
            <a:spLocks noGrp="1"/>
          </p:cNvSpPr>
          <p:nvPr>
            <p:ph sz="half" idx="2"/>
          </p:nvPr>
        </p:nvSpPr>
        <p:spPr>
          <a:xfrm>
            <a:off x="434975" y="3056021"/>
            <a:ext cx="8280400" cy="3401930"/>
          </a:xfrm>
        </p:spPr>
        <p:txBody>
          <a:bodyPr/>
          <a:lstStyle/>
          <a:p>
            <a:pPr>
              <a:defRPr/>
            </a:pPr>
            <a:r>
              <a:rPr lang="de-DE" altLang="de-DE" sz="2000" dirty="0"/>
              <a:t>Progress since SA#84:</a:t>
            </a:r>
          </a:p>
          <a:p>
            <a:pPr lvl="1"/>
            <a:r>
              <a:rPr lang="en-US" altLang="zh-CN" sz="1600" dirty="0"/>
              <a:t>Study Work: 1 CR on TR 23.973 clean up agreed. </a:t>
            </a:r>
          </a:p>
          <a:p>
            <a:pPr lvl="1"/>
            <a:r>
              <a:rPr lang="en-US" altLang="zh-CN" sz="1600" dirty="0"/>
              <a:t>Normative Work: No activity in the quarter </a:t>
            </a:r>
          </a:p>
          <a:p>
            <a:pPr marL="457200" lvl="1" indent="0">
              <a:buNone/>
            </a:pPr>
            <a:endParaRPr lang="zh-CN" altLang="zh-CN" sz="1600" dirty="0"/>
          </a:p>
          <a:p>
            <a:r>
              <a:rPr lang="de-DE" sz="2000" dirty="0"/>
              <a:t>RAN impacts or dependencies:</a:t>
            </a:r>
          </a:p>
          <a:p>
            <a:pPr lvl="1"/>
            <a:r>
              <a:rPr lang="de-DE" altLang="de-DE" sz="1600" dirty="0"/>
              <a:t>None identified</a:t>
            </a:r>
          </a:p>
          <a:p>
            <a:pPr lvl="1"/>
            <a:endParaRPr lang="de-DE" altLang="de-DE" sz="2000" dirty="0"/>
          </a:p>
          <a:p>
            <a:pPr>
              <a:defRPr/>
            </a:pPr>
            <a:r>
              <a:rPr lang="de-DE" altLang="de-DE" sz="2000" dirty="0"/>
              <a:t>Next steps:</a:t>
            </a:r>
          </a:p>
          <a:p>
            <a:pPr lvl="1"/>
            <a:r>
              <a:rPr lang="de-DE" altLang="de-DE" sz="1600" dirty="0"/>
              <a:t>Maintenance</a:t>
            </a:r>
          </a:p>
          <a:p>
            <a:pPr marL="457200" lvl="1" indent="0">
              <a:buNone/>
            </a:pPr>
            <a:endParaRPr lang="de-DE" sz="1600" dirty="0"/>
          </a:p>
          <a:p>
            <a:pPr lvl="1">
              <a:defRPr/>
            </a:pPr>
            <a:endParaRPr lang="de-DE" sz="1600" dirty="0"/>
          </a:p>
        </p:txBody>
      </p:sp>
      <p:graphicFrame>
        <p:nvGraphicFramePr>
          <p:cNvPr id="5" name="Content Placeholder 8">
            <a:extLst>
              <a:ext uri="{FF2B5EF4-FFF2-40B4-BE49-F238E27FC236}">
                <a16:creationId xmlns:a16="http://schemas.microsoft.com/office/drawing/2014/main" id="{468CCDF6-E1F0-4085-9FC9-5DCB10746894}"/>
              </a:ext>
            </a:extLst>
          </p:cNvPr>
          <p:cNvGraphicFramePr>
            <a:graphicFrameLocks/>
          </p:cNvGraphicFramePr>
          <p:nvPr>
            <p:extLst>
              <p:ext uri="{D42A27DB-BD31-4B8C-83A1-F6EECF244321}">
                <p14:modId xmlns:p14="http://schemas.microsoft.com/office/powerpoint/2010/main" val="3301301435"/>
              </p:ext>
            </p:extLst>
          </p:nvPr>
        </p:nvGraphicFramePr>
        <p:xfrm>
          <a:off x="179388" y="1417638"/>
          <a:ext cx="8810067" cy="146596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GB" sz="1400" b="1" kern="1200" dirty="0" err="1">
                          <a:solidFill>
                            <a:schemeClr val="lt1"/>
                          </a:solidFill>
                          <a:effectLst/>
                          <a:latin typeface="+mn-lt"/>
                          <a:ea typeface="+mn-ea"/>
                          <a:cs typeface="+mn-cs"/>
                        </a:rPr>
                        <a:t>FS_UDICoM</a:t>
                      </a:r>
                      <a:endParaRPr lang="en-US" sz="14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  Study on User data interworking, Coexistence and</a:t>
                      </a:r>
                    </a:p>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  Migration</a:t>
                      </a:r>
                      <a:endParaRPr lang="de-DE" sz="1400" b="1" kern="1200" dirty="0">
                        <a:solidFill>
                          <a:schemeClr val="lt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75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SP-190148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GB" sz="1400" b="1" kern="1200" dirty="0" err="1">
                          <a:solidFill>
                            <a:schemeClr val="lt1"/>
                          </a:solidFill>
                          <a:effectLst/>
                          <a:latin typeface="+mn-lt"/>
                          <a:ea typeface="+mn-ea"/>
                          <a:cs typeface="+mn-cs"/>
                        </a:rPr>
                        <a:t>UDICoM</a:t>
                      </a:r>
                      <a:endParaRPr lang="en-US" sz="14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  User data interworking, Coexistence and Migration</a:t>
                      </a:r>
                      <a:endParaRPr lang="de-DE" sz="1400" b="1" kern="1200" dirty="0">
                        <a:solidFill>
                          <a:schemeClr val="lt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a:t>
                      </a:r>
                      <a:r>
                        <a:rPr kumimoji="0" lang="en-US" sz="1400" b="1" i="0" u="none" strike="noStrike" kern="1200" cap="none" spc="0" normalizeH="0" baseline="0" noProof="0" dirty="0">
                          <a:ln>
                            <a:noFill/>
                          </a:ln>
                          <a:solidFill>
                            <a:prstClr val="white"/>
                          </a:solidFill>
                          <a:effectLst/>
                          <a:uLnTx/>
                          <a:uFillTx/>
                          <a:latin typeface="+mn-lt"/>
                          <a:ea typeface="+mn-ea"/>
                          <a:cs typeface="+mn-cs"/>
                        </a:rPr>
                        <a:t>90182</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887616590"/>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16" name="Content Placeholder 7"/>
          <p:cNvSpPr>
            <a:spLocks noGrp="1"/>
          </p:cNvSpPr>
          <p:nvPr>
            <p:ph sz="half" idx="2"/>
          </p:nvPr>
        </p:nvSpPr>
        <p:spPr>
          <a:xfrm>
            <a:off x="241789" y="2617443"/>
            <a:ext cx="8554480" cy="3520963"/>
          </a:xfrm>
        </p:spPr>
        <p:txBody>
          <a:bodyPr/>
          <a:lstStyle/>
          <a:p>
            <a:r>
              <a:rPr lang="en-US" altLang="de-DE" sz="2000" dirty="0"/>
              <a:t>Progress since SA#84:</a:t>
            </a:r>
          </a:p>
          <a:p>
            <a:pPr lvl="1"/>
            <a:r>
              <a:rPr lang="en-US" sz="1400" dirty="0"/>
              <a:t>9 P-CRs on updating key issues, solutions and evaluations</a:t>
            </a:r>
          </a:p>
          <a:p>
            <a:pPr lvl="1"/>
            <a:r>
              <a:rPr lang="en-US" sz="1400" dirty="0"/>
              <a:t>TR 23.737 sent for Information</a:t>
            </a:r>
          </a:p>
          <a:p>
            <a:r>
              <a:rPr lang="en-US" altLang="de-DE" sz="2000" dirty="0"/>
              <a:t>RAN impacts or dependencies:</a:t>
            </a:r>
          </a:p>
          <a:p>
            <a:pPr lvl="1"/>
            <a:r>
              <a:rPr lang="en-US" sz="1400" dirty="0"/>
              <a:t>Possible impacts identified for the normalization phase on  Satellite RAN Identifiers.</a:t>
            </a:r>
            <a:endParaRPr lang="en-US" altLang="de-DE" sz="1400" dirty="0"/>
          </a:p>
          <a:p>
            <a:r>
              <a:rPr lang="en-US" altLang="de-DE" sz="2000" dirty="0"/>
              <a:t>Next steps:</a:t>
            </a:r>
          </a:p>
          <a:p>
            <a:pPr lvl="1"/>
            <a:r>
              <a:rPr lang="en-US" sz="1400" dirty="0"/>
              <a:t>Finalize the solution to different Key issues by removing the existing and new EN added at last SA2 meeting</a:t>
            </a:r>
          </a:p>
          <a:p>
            <a:pPr lvl="1"/>
            <a:r>
              <a:rPr lang="en-US" sz="1400" dirty="0"/>
              <a:t>Complete solution evaluation  and conclusion(s) for each KI</a:t>
            </a:r>
          </a:p>
          <a:p>
            <a:pPr lvl="1"/>
            <a:r>
              <a:rPr lang="en-US" sz="1400" dirty="0"/>
              <a:t>Send TR for approval to SA plenary in Dec</a:t>
            </a:r>
            <a:endParaRPr lang="en-US" altLang="de-DE" sz="1400" dirty="0"/>
          </a:p>
          <a:p>
            <a:pPr marL="0" indent="0">
              <a:buNone/>
            </a:pPr>
            <a:r>
              <a:rPr lang="en-GB" altLang="zh-CN" sz="800" dirty="0"/>
              <a:t>  </a:t>
            </a:r>
            <a:endParaRPr lang="de-DE" altLang="de-DE" sz="1600" dirty="0"/>
          </a:p>
        </p:txBody>
      </p:sp>
      <p:sp>
        <p:nvSpPr>
          <p:cNvPr id="6" name="Title 5"/>
          <p:cNvSpPr>
            <a:spLocks noGrp="1"/>
          </p:cNvSpPr>
          <p:nvPr>
            <p:ph type="title"/>
          </p:nvPr>
        </p:nvSpPr>
        <p:spPr>
          <a:xfrm>
            <a:off x="179388" y="83891"/>
            <a:ext cx="7112000" cy="1143000"/>
          </a:xfrm>
        </p:spPr>
        <p:txBody>
          <a:bodyPr/>
          <a:lstStyle/>
          <a:p>
            <a:r>
              <a:rPr lang="en-US" altLang="de-DE" sz="2800" b="1" dirty="0"/>
              <a:t>2.3) Rel-16 Work and Maintenance (15/19)</a:t>
            </a:r>
            <a:endParaRPr lang="de-DE" altLang="de-DE" sz="2800" b="1" dirty="0"/>
          </a:p>
        </p:txBody>
      </p:sp>
      <p:graphicFrame>
        <p:nvGraphicFramePr>
          <p:cNvPr id="5" name="Content Placeholder 8">
            <a:extLst>
              <a:ext uri="{FF2B5EF4-FFF2-40B4-BE49-F238E27FC236}">
                <a16:creationId xmlns:a16="http://schemas.microsoft.com/office/drawing/2014/main" id="{2033FE64-1FFA-48D9-81A7-04C4D37364C0}"/>
              </a:ext>
            </a:extLst>
          </p:cNvPr>
          <p:cNvGraphicFramePr>
            <a:graphicFrameLocks/>
          </p:cNvGraphicFramePr>
          <p:nvPr>
            <p:extLst>
              <p:ext uri="{D42A27DB-BD31-4B8C-83A1-F6EECF244321}">
                <p14:modId xmlns:p14="http://schemas.microsoft.com/office/powerpoint/2010/main" val="702974997"/>
              </p:ext>
            </p:extLst>
          </p:nvPr>
        </p:nvGraphicFramePr>
        <p:xfrm>
          <a:off x="179388" y="1376363"/>
          <a:ext cx="8810067" cy="942136"/>
        </p:xfrm>
        <a:graphic>
          <a:graphicData uri="http://schemas.openxmlformats.org/drawingml/2006/table">
            <a:tbl>
              <a:tblPr firstRow="1" bandRow="1">
                <a:tableStyleId>{8FD4443E-F989-4FC4-A0C8-D5A2AF1F390B}</a:tableStyleId>
              </a:tblPr>
              <a:tblGrid>
                <a:gridCol w="1470508">
                  <a:extLst>
                    <a:ext uri="{9D8B030D-6E8A-4147-A177-3AD203B41FA5}">
                      <a16:colId xmlns:a16="http://schemas.microsoft.com/office/drawing/2014/main" val="20000"/>
                    </a:ext>
                  </a:extLst>
                </a:gridCol>
                <a:gridCol w="3877144">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FS_5</a:t>
                      </a:r>
                      <a:r>
                        <a:rPr lang="en-US" altLang="zh-CN" sz="1400" b="1" kern="1200" dirty="0">
                          <a:solidFill>
                            <a:schemeClr val="lt1"/>
                          </a:solidFill>
                          <a:effectLst/>
                          <a:latin typeface="+mn-lt"/>
                          <a:ea typeface="+mn-ea"/>
                          <a:cs typeface="+mn-cs"/>
                        </a:rPr>
                        <a:t>GSAT_ARCH</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400" b="1" kern="1200" dirty="0">
                          <a:solidFill>
                            <a:schemeClr val="lt1"/>
                          </a:solidFill>
                          <a:effectLst/>
                          <a:latin typeface="+mn-lt"/>
                          <a:ea typeface="+mn-ea"/>
                          <a:cs typeface="+mn-cs"/>
                        </a:rPr>
                        <a:t>Study on architecture aspects for using satellite access in 5G</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50 &gt; 70%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SP-181253</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536098838"/>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5"/>
          <p:cNvSpPr>
            <a:spLocks noGrp="1"/>
          </p:cNvSpPr>
          <p:nvPr>
            <p:ph type="title"/>
          </p:nvPr>
        </p:nvSpPr>
        <p:spPr>
          <a:xfrm>
            <a:off x="179388" y="0"/>
            <a:ext cx="7112000" cy="1143000"/>
          </a:xfrm>
        </p:spPr>
        <p:txBody>
          <a:bodyPr/>
          <a:lstStyle/>
          <a:p>
            <a:r>
              <a:rPr lang="en-US" altLang="de-DE" sz="2800" b="1" dirty="0"/>
              <a:t>2.3) Rel-16 Work and Maintenance (16/19)</a:t>
            </a:r>
            <a:endParaRPr lang="de-DE" altLang="de-DE" sz="2800" b="1" dirty="0"/>
          </a:p>
        </p:txBody>
      </p:sp>
      <p:sp>
        <p:nvSpPr>
          <p:cNvPr id="17428" name="Content Placeholder 7"/>
          <p:cNvSpPr>
            <a:spLocks noGrp="1"/>
          </p:cNvSpPr>
          <p:nvPr>
            <p:ph sz="half" idx="2"/>
          </p:nvPr>
        </p:nvSpPr>
        <p:spPr>
          <a:xfrm>
            <a:off x="434975" y="2987749"/>
            <a:ext cx="8280400" cy="3470201"/>
          </a:xfrm>
        </p:spPr>
        <p:txBody>
          <a:bodyPr/>
          <a:lstStyle/>
          <a:p>
            <a:pPr>
              <a:defRPr/>
            </a:pPr>
            <a:r>
              <a:rPr lang="de-DE" altLang="de-DE" sz="2000" dirty="0"/>
              <a:t>Progress since SA#84:</a:t>
            </a:r>
          </a:p>
          <a:p>
            <a:pPr lvl="1"/>
            <a:r>
              <a:rPr lang="en-US" altLang="zh-CN" sz="1600" dirty="0"/>
              <a:t> 2 CRs to TS 23.502 and 1 CRs to TS 23.503 agreed. </a:t>
            </a:r>
          </a:p>
          <a:p>
            <a:r>
              <a:rPr lang="de-DE" altLang="zh-CN" sz="2000" dirty="0"/>
              <a:t>RAN impacts or dependencies:</a:t>
            </a:r>
          </a:p>
          <a:p>
            <a:pPr lvl="1"/>
            <a:r>
              <a:rPr lang="de-DE" altLang="de-DE" sz="1600" dirty="0"/>
              <a:t>None identified</a:t>
            </a:r>
            <a:endParaRPr lang="de-DE" altLang="de-DE" sz="2000" dirty="0"/>
          </a:p>
          <a:p>
            <a:pPr>
              <a:defRPr/>
            </a:pPr>
            <a:r>
              <a:rPr lang="de-DE" altLang="de-DE" sz="2000" dirty="0"/>
              <a:t>Next steps:</a:t>
            </a:r>
          </a:p>
          <a:p>
            <a:pPr lvl="1">
              <a:defRPr/>
            </a:pPr>
            <a:r>
              <a:rPr lang="en-GB" altLang="zh-CN" sz="1600" dirty="0"/>
              <a:t>maintenance</a:t>
            </a:r>
          </a:p>
          <a:p>
            <a:pPr lvl="1">
              <a:defRPr/>
            </a:pPr>
            <a:endParaRPr lang="de-DE" sz="1600" dirty="0"/>
          </a:p>
        </p:txBody>
      </p:sp>
      <p:graphicFrame>
        <p:nvGraphicFramePr>
          <p:cNvPr id="5" name="Content Placeholder 8">
            <a:extLst>
              <a:ext uri="{FF2B5EF4-FFF2-40B4-BE49-F238E27FC236}">
                <a16:creationId xmlns:a16="http://schemas.microsoft.com/office/drawing/2014/main" id="{420402C9-AE8F-4D7D-BB2D-185E2B98B369}"/>
              </a:ext>
            </a:extLst>
          </p:cNvPr>
          <p:cNvGraphicFramePr>
            <a:graphicFrameLocks/>
          </p:cNvGraphicFramePr>
          <p:nvPr>
            <p:extLst>
              <p:ext uri="{D42A27DB-BD31-4B8C-83A1-F6EECF244321}">
                <p14:modId xmlns:p14="http://schemas.microsoft.com/office/powerpoint/2010/main" val="4233472104"/>
              </p:ext>
            </p:extLst>
          </p:nvPr>
        </p:nvGraphicFramePr>
        <p:xfrm>
          <a:off x="179388" y="1535387"/>
          <a:ext cx="8810067" cy="942078"/>
        </p:xfrm>
        <a:graphic>
          <a:graphicData uri="http://schemas.openxmlformats.org/drawingml/2006/table">
            <a:tbl>
              <a:tblPr firstRow="1" bandRow="1">
                <a:tableStyleId>{8FD4443E-F989-4FC4-A0C8-D5A2AF1F390B}</a:tableStyleId>
              </a:tblPr>
              <a:tblGrid>
                <a:gridCol w="1470508">
                  <a:extLst>
                    <a:ext uri="{9D8B030D-6E8A-4147-A177-3AD203B41FA5}">
                      <a16:colId xmlns:a16="http://schemas.microsoft.com/office/drawing/2014/main" val="20000"/>
                    </a:ext>
                  </a:extLst>
                </a:gridCol>
                <a:gridCol w="3877144">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kumimoji="0" lang="en-US" sz="1400" b="1" i="0" u="none" strike="noStrike" kern="1200" cap="none" normalizeH="0" baseline="0" dirty="0" err="1">
                          <a:ln>
                            <a:noFill/>
                          </a:ln>
                          <a:solidFill>
                            <a:schemeClr val="lt1"/>
                          </a:solidFill>
                          <a:effectLst/>
                          <a:latin typeface="+mn-lt"/>
                          <a:ea typeface="+mn-ea"/>
                          <a:cs typeface="+mn-cs"/>
                        </a:rPr>
                        <a:t>xBDT</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5GS</a:t>
                      </a:r>
                      <a:r>
                        <a:rPr lang="en-GB" sz="1400" b="1" kern="1200" baseline="0" dirty="0">
                          <a:solidFill>
                            <a:schemeClr val="lt1"/>
                          </a:solidFill>
                          <a:effectLst/>
                          <a:latin typeface="+mn-lt"/>
                          <a:ea typeface="+mn-ea"/>
                          <a:cs typeface="+mn-cs"/>
                        </a:rPr>
                        <a:t> Transfer of Policies for Background Data Transfer</a:t>
                      </a:r>
                      <a:endParaRPr lang="de-DE" sz="1400" b="1" kern="1200" dirty="0">
                        <a:solidFill>
                          <a:schemeClr val="lt1"/>
                        </a:solidFill>
                        <a:effectLst/>
                        <a:latin typeface="+mn-lt"/>
                        <a:ea typeface="+mn-ea"/>
                        <a:cs typeface="+mn-cs"/>
                      </a:endParaRPr>
                    </a:p>
                  </a:txBody>
                  <a:tcPr marL="118800" marR="118800" marT="90010" marB="900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0 &gt; 100%</a:t>
                      </a:r>
                    </a:p>
                  </a:txBody>
                  <a:tcPr marL="91443" marR="91443"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SP-180509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081433656"/>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2.3) Rel-16 Work and Maintenance (17/19)</a:t>
            </a:r>
            <a:endParaRPr lang="de-DE" altLang="de-DE" sz="2800"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204820783"/>
              </p:ext>
            </p:extLst>
          </p:nvPr>
        </p:nvGraphicFramePr>
        <p:xfrm>
          <a:off x="179388" y="1376363"/>
          <a:ext cx="8810067" cy="146596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FS_eIMS5G</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lt1"/>
                          </a:solidFill>
                          <a:effectLst/>
                          <a:latin typeface="+mn-lt"/>
                          <a:ea typeface="+mn-ea"/>
                          <a:cs typeface="+mn-cs"/>
                        </a:rPr>
                        <a:t>Study on Enhanced IMS to 5GC Integration</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70 &gt; 70%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SP-180736</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kumimoji="0" lang="en-US" sz="1400" b="1" i="0" u="none" strike="noStrike" kern="1200" cap="none" normalizeH="0" baseline="0" dirty="0">
                          <a:ln>
                            <a:noFill/>
                          </a:ln>
                          <a:solidFill>
                            <a:schemeClr val="lt1"/>
                          </a:solidFill>
                          <a:effectLst/>
                          <a:latin typeface="+mn-lt"/>
                          <a:ea typeface="+mn-ea"/>
                          <a:cs typeface="+mn-cs"/>
                        </a:rPr>
                        <a:t>eIMS5G_SBA</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lt1"/>
                          </a:solidFill>
                          <a:effectLst/>
                          <a:latin typeface="+mn-lt"/>
                          <a:ea typeface="+mn-ea"/>
                          <a:cs typeface="+mn-cs"/>
                        </a:rPr>
                        <a:t>SBA aspects of enhanced IMS to 5GC integration</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SP-190181</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
        <p:nvSpPr>
          <p:cNvPr id="29716" name="Content Placeholder 7"/>
          <p:cNvSpPr>
            <a:spLocks noGrp="1"/>
          </p:cNvSpPr>
          <p:nvPr>
            <p:ph sz="half" idx="2"/>
          </p:nvPr>
        </p:nvSpPr>
        <p:spPr>
          <a:xfrm>
            <a:off x="434974" y="3068319"/>
            <a:ext cx="8554480" cy="3159761"/>
          </a:xfrm>
        </p:spPr>
        <p:txBody>
          <a:bodyPr/>
          <a:lstStyle/>
          <a:p>
            <a:pPr>
              <a:spcBef>
                <a:spcPts val="0"/>
              </a:spcBef>
              <a:spcAft>
                <a:spcPts val="0"/>
              </a:spcAft>
            </a:pPr>
            <a:r>
              <a:rPr lang="de-DE" altLang="de-DE" sz="2000" dirty="0"/>
              <a:t>Progress since SA#84:</a:t>
            </a:r>
          </a:p>
          <a:p>
            <a:pPr lvl="1">
              <a:spcBef>
                <a:spcPts val="0"/>
              </a:spcBef>
              <a:spcAft>
                <a:spcPts val="0"/>
              </a:spcAft>
            </a:pPr>
            <a:r>
              <a:rPr lang="en-US" altLang="zh-CN" sz="1400" dirty="0"/>
              <a:t>Editor’s Note on whether to use new or existing service of UDR to expose HSS Group ID mapping not resolved, LS sent to CT4 to request more context on UDR service and assist resolving issue.</a:t>
            </a:r>
            <a:endParaRPr lang="de-DE" altLang="zh-CN" sz="1400" dirty="0"/>
          </a:p>
          <a:p>
            <a:pPr lvl="1">
              <a:spcBef>
                <a:spcPts val="0"/>
              </a:spcBef>
              <a:spcAft>
                <a:spcPts val="600"/>
              </a:spcAft>
            </a:pPr>
            <a:r>
              <a:rPr lang="en-US" altLang="zh-CN" sz="1400" dirty="0"/>
              <a:t>Maintenance CR’s agreed to clarify HSS service description, consider UPF location for P-CSCF selection, align with </a:t>
            </a:r>
            <a:r>
              <a:rPr lang="en-US" altLang="zh-CN" sz="1400" dirty="0" err="1"/>
              <a:t>eSBA</a:t>
            </a:r>
            <a:r>
              <a:rPr lang="en-US" altLang="zh-CN" sz="1400" dirty="0"/>
              <a:t> on Group ID mapping by SCP, and remove no longer needed EN.</a:t>
            </a:r>
          </a:p>
          <a:p>
            <a:pPr marL="457200" lvl="1" indent="-457200">
              <a:spcBef>
                <a:spcPts val="0"/>
              </a:spcBef>
              <a:spcAft>
                <a:spcPts val="0"/>
              </a:spcAft>
              <a:buBlip>
                <a:blip r:embed="rId2"/>
              </a:buBlip>
            </a:pPr>
            <a:r>
              <a:rPr lang="en-US" sz="2000" dirty="0">
                <a:ea typeface="+mn-ea"/>
                <a:cs typeface="+mn-cs"/>
              </a:rPr>
              <a:t>RAN impacts and dependencies:</a:t>
            </a:r>
            <a:endParaRPr lang="de-DE" sz="2000" dirty="0">
              <a:ea typeface="+mn-ea"/>
              <a:cs typeface="+mn-cs"/>
            </a:endParaRPr>
          </a:p>
          <a:p>
            <a:pPr lvl="1">
              <a:spcBef>
                <a:spcPts val="0"/>
              </a:spcBef>
              <a:spcAft>
                <a:spcPts val="600"/>
              </a:spcAft>
            </a:pPr>
            <a:r>
              <a:rPr lang="en-US" sz="1400" dirty="0"/>
              <a:t>None.</a:t>
            </a:r>
          </a:p>
          <a:p>
            <a:pPr lvl="0">
              <a:spcBef>
                <a:spcPts val="0"/>
              </a:spcBef>
              <a:spcAft>
                <a:spcPts val="0"/>
              </a:spcAft>
            </a:pPr>
            <a:r>
              <a:rPr lang="de-DE" sz="2000" dirty="0"/>
              <a:t>Next steps:</a:t>
            </a:r>
          </a:p>
          <a:p>
            <a:pPr lvl="1"/>
            <a:r>
              <a:rPr lang="en-US" altLang="zh-CN" sz="1400" dirty="0"/>
              <a:t>Maintenance. Based on Feedback from CT4 address UDR service used for HSS Group ID mapping.</a:t>
            </a:r>
          </a:p>
        </p:txBody>
      </p:sp>
    </p:spTree>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2.3) Rel-16 Work and Maintenance (18/19)</a:t>
            </a:r>
            <a:endParaRPr lang="de-DE" altLang="de-DE" sz="2800"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2116071328"/>
              </p:ext>
            </p:extLst>
          </p:nvPr>
        </p:nvGraphicFramePr>
        <p:xfrm>
          <a:off x="179388" y="1376363"/>
          <a:ext cx="8810067" cy="942136"/>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IABARC</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lt1"/>
                          </a:solidFill>
                          <a:effectLst/>
                          <a:latin typeface="+mn-lt"/>
                          <a:ea typeface="+mn-ea"/>
                          <a:cs typeface="+mn-cs"/>
                        </a:rPr>
                        <a:t>Architecture enhancements for the support of Integrated access and backhaul (IAB)</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0 &gt; 33%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SP-190627</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2"/>
                  </a:ext>
                </a:extLst>
              </a:tr>
            </a:tbl>
          </a:graphicData>
        </a:graphic>
      </p:graphicFrame>
      <p:sp>
        <p:nvSpPr>
          <p:cNvPr id="29716" name="Content Placeholder 7"/>
          <p:cNvSpPr>
            <a:spLocks noGrp="1"/>
          </p:cNvSpPr>
          <p:nvPr>
            <p:ph sz="half" idx="2"/>
          </p:nvPr>
        </p:nvSpPr>
        <p:spPr>
          <a:xfrm>
            <a:off x="307181" y="2699266"/>
            <a:ext cx="8554480" cy="3452152"/>
          </a:xfrm>
        </p:spPr>
        <p:txBody>
          <a:bodyPr/>
          <a:lstStyle/>
          <a:p>
            <a:pPr>
              <a:spcBef>
                <a:spcPts val="0"/>
              </a:spcBef>
              <a:spcAft>
                <a:spcPts val="0"/>
              </a:spcAft>
            </a:pPr>
            <a:r>
              <a:rPr lang="de-DE" altLang="de-DE" sz="2000" dirty="0"/>
              <a:t>Progress since SA#84:</a:t>
            </a:r>
          </a:p>
          <a:p>
            <a:pPr lvl="1"/>
            <a:r>
              <a:rPr lang="en-US" altLang="zh-CN" sz="1400" dirty="0"/>
              <a:t>General IAB architecture description added to TS 23.501</a:t>
            </a:r>
            <a:endParaRPr lang="de-DE" altLang="zh-CN" sz="1400" dirty="0"/>
          </a:p>
          <a:p>
            <a:pPr lvl="1"/>
            <a:r>
              <a:rPr lang="en-US" altLang="zh-CN" sz="1400" dirty="0"/>
              <a:t>Identified list of 5G system enhancements for the support of IAB </a:t>
            </a:r>
          </a:p>
          <a:p>
            <a:pPr lvl="1"/>
            <a:r>
              <a:rPr lang="en-US" altLang="zh-CN" sz="1400" b="1" dirty="0">
                <a:solidFill>
                  <a:srgbClr val="FF0000"/>
                </a:solidFill>
              </a:rPr>
              <a:t>New Rel-16 WID</a:t>
            </a:r>
            <a:r>
              <a:rPr lang="en-US" altLang="zh-CN" sz="1400" dirty="0"/>
              <a:t>: “Architecture enhancements for the support of Integrated access and backhaul (IABARC)”agreed. </a:t>
            </a:r>
            <a:r>
              <a:rPr lang="en-US" altLang="zh-CN" sz="1400" b="1" dirty="0">
                <a:solidFill>
                  <a:srgbClr val="FF0000"/>
                </a:solidFill>
              </a:rPr>
              <a:t>Submitted for approval at SA#85 (see SP-190627)</a:t>
            </a:r>
            <a:r>
              <a:rPr lang="en-US" altLang="zh-CN" sz="1400" dirty="0"/>
              <a:t>.</a:t>
            </a:r>
          </a:p>
          <a:p>
            <a:pPr marL="457200" lvl="1" indent="-457200">
              <a:spcBef>
                <a:spcPts val="0"/>
              </a:spcBef>
              <a:spcAft>
                <a:spcPts val="0"/>
              </a:spcAft>
              <a:buBlip>
                <a:blip r:embed="rId2"/>
              </a:buBlip>
            </a:pPr>
            <a:r>
              <a:rPr lang="en-US" sz="2000" dirty="0">
                <a:ea typeface="+mn-ea"/>
                <a:cs typeface="+mn-cs"/>
              </a:rPr>
              <a:t>RAN impacts and dependencies:</a:t>
            </a:r>
            <a:endParaRPr lang="de-DE" sz="2000" dirty="0">
              <a:ea typeface="+mn-ea"/>
              <a:cs typeface="+mn-cs"/>
            </a:endParaRPr>
          </a:p>
          <a:p>
            <a:pPr lvl="1">
              <a:spcBef>
                <a:spcPts val="0"/>
              </a:spcBef>
              <a:spcAft>
                <a:spcPts val="600"/>
              </a:spcAft>
            </a:pPr>
            <a:r>
              <a:rPr lang="en-US" sz="1400" dirty="0"/>
              <a:t>Indication of the IAB capability at RRC layer</a:t>
            </a:r>
          </a:p>
          <a:p>
            <a:pPr lvl="1">
              <a:spcBef>
                <a:spcPts val="0"/>
              </a:spcBef>
              <a:spcAft>
                <a:spcPts val="600"/>
              </a:spcAft>
            </a:pPr>
            <a:r>
              <a:rPr lang="en-US" sz="1400" dirty="0"/>
              <a:t>Mobility support for IAB operation </a:t>
            </a:r>
          </a:p>
          <a:p>
            <a:pPr lvl="0">
              <a:spcBef>
                <a:spcPts val="0"/>
              </a:spcBef>
              <a:spcAft>
                <a:spcPts val="0"/>
              </a:spcAft>
            </a:pPr>
            <a:r>
              <a:rPr lang="de-DE" sz="2000" dirty="0"/>
              <a:t>Next steps:</a:t>
            </a:r>
          </a:p>
          <a:p>
            <a:pPr lvl="1"/>
            <a:r>
              <a:rPr lang="en-US" altLang="zh-CN" sz="1400" dirty="0"/>
              <a:t>Close open issues in architecture assumptions</a:t>
            </a:r>
          </a:p>
          <a:p>
            <a:pPr lvl="1"/>
            <a:r>
              <a:rPr lang="en-US" altLang="zh-CN" sz="1400" dirty="0"/>
              <a:t>Create necessary procedure updates for 5GS based on RAN WG agreements </a:t>
            </a:r>
          </a:p>
          <a:p>
            <a:pPr lvl="1"/>
            <a:r>
              <a:rPr lang="en-US" altLang="zh-CN" sz="1400" dirty="0"/>
              <a:t>Create corresponding changes for EPS for the support of IAB according to RAN WG agreements </a:t>
            </a:r>
          </a:p>
        </p:txBody>
      </p:sp>
    </p:spTree>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8"/>
          <p:cNvGraphicFramePr>
            <a:graphicFrameLocks noGrp="1"/>
          </p:cNvGraphicFramePr>
          <p:nvPr>
            <p:ph sz="half" idx="1"/>
            <p:extLst>
              <p:ext uri="{D42A27DB-BD31-4B8C-83A1-F6EECF244321}">
                <p14:modId xmlns:p14="http://schemas.microsoft.com/office/powerpoint/2010/main" val="1882116685"/>
              </p:ext>
            </p:extLst>
          </p:nvPr>
        </p:nvGraphicFramePr>
        <p:xfrm>
          <a:off x="217488" y="1304925"/>
          <a:ext cx="8609012" cy="2152652"/>
        </p:xfrm>
        <a:graphic>
          <a:graphicData uri="http://schemas.openxmlformats.org/drawingml/2006/table">
            <a:tbl>
              <a:tblPr/>
              <a:tblGrid>
                <a:gridCol w="1522412">
                  <a:extLst>
                    <a:ext uri="{9D8B030D-6E8A-4147-A177-3AD203B41FA5}">
                      <a16:colId xmlns:a16="http://schemas.microsoft.com/office/drawing/2014/main" val="20000"/>
                    </a:ext>
                  </a:extLst>
                </a:gridCol>
                <a:gridCol w="5411788">
                  <a:extLst>
                    <a:ext uri="{9D8B030D-6E8A-4147-A177-3AD203B41FA5}">
                      <a16:colId xmlns:a16="http://schemas.microsoft.com/office/drawing/2014/main" val="20001"/>
                    </a:ext>
                  </a:extLst>
                </a:gridCol>
                <a:gridCol w="638175">
                  <a:extLst>
                    <a:ext uri="{9D8B030D-6E8A-4147-A177-3AD203B41FA5}">
                      <a16:colId xmlns:a16="http://schemas.microsoft.com/office/drawing/2014/main" val="20002"/>
                    </a:ext>
                  </a:extLst>
                </a:gridCol>
                <a:gridCol w="1036637">
                  <a:extLst>
                    <a:ext uri="{9D8B030D-6E8A-4147-A177-3AD203B41FA5}">
                      <a16:colId xmlns:a16="http://schemas.microsoft.com/office/drawing/2014/main" val="20003"/>
                    </a:ext>
                  </a:extLst>
                </a:gridCol>
              </a:tblGrid>
              <a:tr h="5301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FFFFFF"/>
                          </a:solidFill>
                          <a:effectLst/>
                          <a:latin typeface="Calibri" pitchFamily="34" charset="0"/>
                        </a:rPr>
                        <a:t>WI</a:t>
                      </a:r>
                    </a:p>
                  </a:txBody>
                  <a:tcPr marL="91436" marR="91436" marT="45705" marB="45705"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FFFFFF"/>
                          </a:solidFill>
                          <a:effectLst/>
                          <a:latin typeface="Calibri" pitchFamily="34" charset="0"/>
                        </a:rPr>
                        <a:t>Work Item</a:t>
                      </a:r>
                    </a:p>
                  </a:txBody>
                  <a:tcPr marL="91436" marR="91436" marT="45705" marB="45705"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rgbClr val="FFFFFF"/>
                          </a:solidFill>
                          <a:effectLst/>
                          <a:latin typeface="Calibri" pitchFamily="34" charset="0"/>
                        </a:rPr>
                        <a:t>WP</a:t>
                      </a:r>
                    </a:p>
                  </a:txBody>
                  <a:tcPr marL="91436" marR="91436" marT="45705" marB="45705"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rgbClr val="FFFFFF"/>
                          </a:solidFill>
                          <a:effectLst/>
                          <a:latin typeface="Calibri" pitchFamily="34" charset="0"/>
                        </a:rPr>
                        <a:t>CRs approved</a:t>
                      </a:r>
                    </a:p>
                  </a:txBody>
                  <a:tcPr marL="91436" marR="91436" marT="45705" marB="45705"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extLst>
                  <a:ext uri="{0D108BD9-81ED-4DB2-BD59-A6C34878D82A}">
                    <a16:rowId xmlns:a16="http://schemas.microsoft.com/office/drawing/2014/main" val="10000"/>
                  </a:ext>
                </a:extLst>
              </a:tr>
              <a:tr h="360116">
                <a:tc>
                  <a:txBody>
                    <a:bodyPr/>
                    <a:lstStyle/>
                    <a:p>
                      <a:r>
                        <a:rPr kumimoji="0" lang="en-US" sz="1400" b="1" i="0" u="none" strike="noStrike" kern="1200" cap="none" normalizeH="0" baseline="0" dirty="0">
                          <a:ln>
                            <a:noFill/>
                          </a:ln>
                          <a:solidFill>
                            <a:schemeClr val="bg1"/>
                          </a:solidFill>
                          <a:effectLst/>
                          <a:latin typeface="Calibri" pitchFamily="34" charset="0"/>
                          <a:ea typeface="+mn-ea"/>
                          <a:cs typeface="+mn-cs"/>
                        </a:rPr>
                        <a:t>TEI16</a:t>
                      </a:r>
                    </a:p>
                  </a:txBody>
                  <a:tcPr marL="91443" marR="91443" marT="45732" marB="45732">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kern="1200" cap="none" normalizeH="0" baseline="0" dirty="0">
                          <a:ln>
                            <a:noFill/>
                          </a:ln>
                          <a:solidFill>
                            <a:schemeClr val="bg1"/>
                          </a:solidFill>
                          <a:effectLst/>
                          <a:latin typeface="+mn-lt"/>
                          <a:ea typeface="+mn-ea"/>
                          <a:cs typeface="+mn-cs"/>
                        </a:rPr>
                        <a:t>Maintenance for pre-Rel-16 features in Rel-16 specs only</a:t>
                      </a:r>
                      <a:endParaRPr kumimoji="0" lang="en-GB" sz="1400" b="1" i="0" u="none" strike="noStrike" kern="1200" cap="none" normalizeH="0" baseline="0" dirty="0">
                        <a:ln>
                          <a:noFill/>
                        </a:ln>
                        <a:solidFill>
                          <a:schemeClr val="bg1"/>
                        </a:solidFill>
                        <a:effectLst/>
                        <a:latin typeface="+mn-lt"/>
                        <a:ea typeface="+mn-ea"/>
                        <a:cs typeface="+mn-cs"/>
                      </a:endParaRPr>
                    </a:p>
                  </a:txBody>
                  <a:tcPr marL="118800" marR="118800" marT="90015" marB="90015">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500" b="1" i="0" u="none" strike="noStrike" cap="none" normalizeH="0" baseline="0" dirty="0">
                        <a:ln>
                          <a:noFill/>
                        </a:ln>
                        <a:solidFill>
                          <a:schemeClr val="bg1"/>
                        </a:solidFill>
                        <a:effectLst/>
                        <a:latin typeface="Calibri" pitchFamily="34" charset="0"/>
                      </a:endParaRPr>
                    </a:p>
                  </a:txBody>
                  <a:tcPr marL="91436" marR="91436" marT="45746" marB="45746"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a:ln>
                            <a:noFill/>
                          </a:ln>
                          <a:solidFill>
                            <a:srgbClr val="7030A0"/>
                          </a:solidFill>
                          <a:effectLst/>
                          <a:latin typeface="Calibri" pitchFamily="34" charset="0"/>
                          <a:ea typeface="+mn-ea"/>
                          <a:cs typeface="+mn-cs"/>
                        </a:rPr>
                        <a:t>46</a:t>
                      </a:r>
                    </a:p>
                  </a:txBody>
                  <a:tcPr marL="91436" marR="91436" marT="45746" marB="45746"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extLst>
                  <a:ext uri="{0D108BD9-81ED-4DB2-BD59-A6C34878D82A}">
                    <a16:rowId xmlns:a16="http://schemas.microsoft.com/office/drawing/2014/main" val="10001"/>
                  </a:ext>
                </a:extLst>
              </a:tr>
              <a:tr h="360116">
                <a:tc>
                  <a:txBody>
                    <a:bodyPr/>
                    <a:lstStyle/>
                    <a:p>
                      <a:r>
                        <a:rPr kumimoji="0" lang="en-US" sz="1400" b="1" i="0" u="none" strike="noStrike" kern="1200" cap="none" normalizeH="0" baseline="0" dirty="0">
                          <a:ln>
                            <a:noFill/>
                          </a:ln>
                          <a:solidFill>
                            <a:schemeClr val="bg1"/>
                          </a:solidFill>
                          <a:effectLst/>
                          <a:latin typeface="+mn-lt"/>
                          <a:ea typeface="+mn-ea"/>
                          <a:cs typeface="+mn-cs"/>
                        </a:rPr>
                        <a:t>TEI16</a:t>
                      </a:r>
                    </a:p>
                  </a:txBody>
                  <a:tcPr marL="91443" marR="91443" marT="45732" marB="45732">
                    <a:lnL>
                      <a:noFill/>
                    </a:lnL>
                    <a:lnR>
                      <a:noFill/>
                    </a:lnR>
                    <a:lnT w="25400" cap="flat" cmpd="sng" algn="ctr">
                      <a:noFill/>
                      <a:prstDash val="solid"/>
                      <a:round/>
                      <a:headEnd type="none" w="med" len="med"/>
                      <a:tailEnd type="none" w="med" len="med"/>
                    </a:lnT>
                    <a:lnB>
                      <a:noFill/>
                    </a:lnB>
                    <a:lnTlToBr>
                      <a:noFill/>
                    </a:lnTlToBr>
                    <a:lnBlToTr>
                      <a:noFill/>
                    </a:lnBlToTr>
                    <a:solidFill>
                      <a:srgbClr val="62A14D"/>
                    </a:solidFill>
                  </a:tcPr>
                </a:tc>
                <a:tc>
                  <a:txBody>
                    <a:bodyPr/>
                    <a:lstStyle/>
                    <a:p>
                      <a:r>
                        <a:rPr kumimoji="0" lang="en-US" sz="1400" b="1" i="0" u="none" strike="noStrike" kern="1200" cap="none" normalizeH="0" baseline="0" dirty="0">
                          <a:ln>
                            <a:noFill/>
                          </a:ln>
                          <a:solidFill>
                            <a:schemeClr val="bg1"/>
                          </a:solidFill>
                          <a:effectLst/>
                          <a:latin typeface="+mn-lt"/>
                          <a:ea typeface="+mn-ea"/>
                          <a:cs typeface="+mn-cs"/>
                        </a:rPr>
                        <a:t>Rel-16 Cat B/C for alignments with other WG’s work</a:t>
                      </a:r>
                    </a:p>
                  </a:txBody>
                  <a:tcPr marL="118800" marR="118800" marT="90016" marB="90016">
                    <a:lnL>
                      <a:noFill/>
                    </a:lnL>
                    <a:lnR>
                      <a:noFill/>
                    </a:lnR>
                    <a:lnT w="25400" cap="flat" cmpd="sng" algn="ctr">
                      <a:no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500" b="1" i="0" u="none" strike="noStrike" cap="none" normalizeH="0" baseline="0" dirty="0">
                        <a:ln>
                          <a:noFill/>
                        </a:ln>
                        <a:solidFill>
                          <a:schemeClr val="bg1"/>
                        </a:solidFill>
                        <a:effectLst/>
                        <a:latin typeface="Calibri" pitchFamily="34" charset="0"/>
                      </a:endParaRPr>
                    </a:p>
                  </a:txBody>
                  <a:tcPr marL="91436" marR="91436" marT="45746" marB="45746" horzOverflow="overflow">
                    <a:lnL>
                      <a:noFill/>
                    </a:lnL>
                    <a:lnR>
                      <a:noFill/>
                    </a:lnR>
                    <a:lnT w="25400" cap="flat" cmpd="sng" algn="ctr">
                      <a:no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a:ln>
                            <a:noFill/>
                          </a:ln>
                          <a:solidFill>
                            <a:srgbClr val="7030A0"/>
                          </a:solidFill>
                          <a:effectLst/>
                          <a:latin typeface="Calibri" pitchFamily="34" charset="0"/>
                          <a:ea typeface="+mn-ea"/>
                          <a:cs typeface="+mn-cs"/>
                        </a:rPr>
                        <a:t>60</a:t>
                      </a:r>
                    </a:p>
                  </a:txBody>
                  <a:tcPr marL="91436" marR="91436" marT="45746" marB="45746" horzOverflow="overflow">
                    <a:lnL>
                      <a:noFill/>
                    </a:lnL>
                    <a:lnR>
                      <a:noFill/>
                    </a:lnR>
                    <a:lnT w="25400" cap="flat" cmpd="sng" algn="ctr">
                      <a:noFill/>
                      <a:prstDash val="solid"/>
                      <a:round/>
                      <a:headEnd type="none" w="med" len="med"/>
                      <a:tailEnd type="none" w="med" len="med"/>
                    </a:lnT>
                    <a:lnB>
                      <a:noFill/>
                    </a:lnB>
                    <a:lnTlToBr>
                      <a:noFill/>
                    </a:lnTlToBr>
                    <a:lnBlToTr>
                      <a:noFill/>
                    </a:lnBlToTr>
                    <a:solidFill>
                      <a:srgbClr val="62A14D"/>
                    </a:solidFill>
                  </a:tcPr>
                </a:tc>
                <a:extLst>
                  <a:ext uri="{0D108BD9-81ED-4DB2-BD59-A6C34878D82A}">
                    <a16:rowId xmlns:a16="http://schemas.microsoft.com/office/drawing/2014/main" val="10002"/>
                  </a:ext>
                </a:extLst>
              </a:tr>
              <a:tr h="360116">
                <a:tc>
                  <a:txBody>
                    <a:bodyPr/>
                    <a:lstStyle/>
                    <a:p>
                      <a:pPr marL="0" algn="l" defTabSz="914400" rtl="0" eaLnBrk="1" latinLnBrk="0" hangingPunct="1"/>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32" marB="45732">
                    <a:lnL>
                      <a:noFill/>
                    </a:lnL>
                    <a:lnR>
                      <a:noFill/>
                    </a:lnR>
                    <a:lnT w="25400" cap="flat" cmpd="sng" algn="ctr">
                      <a:no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de-DE" sz="1400" b="1" i="0" u="none" strike="noStrike" kern="1200" cap="none" normalizeH="0" baseline="0" dirty="0">
                        <a:ln>
                          <a:noFill/>
                        </a:ln>
                        <a:solidFill>
                          <a:schemeClr val="bg1"/>
                        </a:solidFill>
                        <a:effectLst/>
                        <a:latin typeface="+mn-lt"/>
                        <a:ea typeface="+mn-ea"/>
                        <a:cs typeface="+mn-cs"/>
                      </a:endParaRPr>
                    </a:p>
                  </a:txBody>
                  <a:tcPr marL="118800" marR="118800" marT="90015" marB="90015">
                    <a:lnL>
                      <a:noFill/>
                    </a:lnL>
                    <a:lnR>
                      <a:noFill/>
                    </a:lnR>
                    <a:lnT w="25400" cap="flat" cmpd="sng" algn="ctr">
                      <a:no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500" b="1" i="0" u="none" strike="noStrike" cap="none" normalizeH="0" baseline="0" dirty="0">
                        <a:ln>
                          <a:noFill/>
                        </a:ln>
                        <a:solidFill>
                          <a:schemeClr val="bg1"/>
                        </a:solidFill>
                        <a:effectLst/>
                        <a:latin typeface="Calibri" pitchFamily="34" charset="0"/>
                      </a:endParaRPr>
                    </a:p>
                  </a:txBody>
                  <a:tcPr marL="91436" marR="91436" marT="45722" marB="45722" horzOverflow="overflow">
                    <a:lnL>
                      <a:noFill/>
                    </a:lnL>
                    <a:lnR>
                      <a:noFill/>
                    </a:lnR>
                    <a:lnT w="25400" cap="flat" cmpd="sng" algn="ctr">
                      <a:no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a:ln>
                          <a:noFill/>
                        </a:ln>
                        <a:solidFill>
                          <a:srgbClr val="7030A0"/>
                        </a:solidFill>
                        <a:effectLst/>
                        <a:latin typeface="Calibri" pitchFamily="34" charset="0"/>
                        <a:ea typeface="+mn-ea"/>
                        <a:cs typeface="+mn-cs"/>
                      </a:endParaRPr>
                    </a:p>
                  </a:txBody>
                  <a:tcPr marL="91436" marR="91436" marT="45722" marB="45722" horzOverflow="overflow">
                    <a:lnL>
                      <a:noFill/>
                    </a:lnL>
                    <a:lnR>
                      <a:noFill/>
                    </a:lnR>
                    <a:lnT w="25400" cap="flat" cmpd="sng" algn="ctr">
                      <a:noFill/>
                      <a:prstDash val="solid"/>
                      <a:round/>
                      <a:headEnd type="none" w="med" len="med"/>
                      <a:tailEnd type="none" w="med" len="med"/>
                    </a:lnT>
                    <a:lnB>
                      <a:noFill/>
                    </a:lnB>
                    <a:lnTlToBr>
                      <a:noFill/>
                    </a:lnTlToBr>
                    <a:lnBlToTr>
                      <a:noFill/>
                    </a:lnBlToTr>
                    <a:solidFill>
                      <a:srgbClr val="62A14D"/>
                    </a:solidFill>
                  </a:tcPr>
                </a:tc>
                <a:extLst>
                  <a:ext uri="{0D108BD9-81ED-4DB2-BD59-A6C34878D82A}">
                    <a16:rowId xmlns:a16="http://schemas.microsoft.com/office/drawing/2014/main" val="10003"/>
                  </a:ext>
                </a:extLst>
              </a:tr>
              <a:tr h="360116">
                <a:tc>
                  <a:txBody>
                    <a:bodyPr/>
                    <a:lstStyle/>
                    <a:p>
                      <a:pPr marL="0" algn="l" defTabSz="914400" rtl="0" eaLnBrk="1" latinLnBrk="0" hangingPunct="1"/>
                      <a:endParaRPr kumimoji="0" lang="de-DE" sz="1400" b="1" i="0" u="none" strike="noStrike" kern="1200" cap="none" normalizeH="0" baseline="0" dirty="0">
                        <a:ln>
                          <a:noFill/>
                        </a:ln>
                        <a:solidFill>
                          <a:schemeClr val="bg1"/>
                        </a:solidFill>
                        <a:effectLst/>
                        <a:latin typeface="+mn-lt"/>
                        <a:ea typeface="+mn-ea"/>
                        <a:cs typeface="+mn-cs"/>
                      </a:endParaRPr>
                    </a:p>
                  </a:txBody>
                  <a:tcPr marL="91443" marR="91443" marT="45732" marB="45732">
                    <a:lnL>
                      <a:noFill/>
                    </a:lnL>
                    <a:lnR>
                      <a:noFill/>
                    </a:lnR>
                    <a:lnT w="25400" cap="flat" cmpd="sng" algn="ctr">
                      <a:noFill/>
                      <a:prstDash val="solid"/>
                      <a:round/>
                      <a:headEnd type="none" w="med" len="med"/>
                      <a:tailEnd type="none" w="med" len="med"/>
                    </a:lnT>
                    <a:lnB>
                      <a:noFill/>
                    </a:lnB>
                    <a:lnTlToBr>
                      <a:noFill/>
                    </a:lnTlToBr>
                    <a:lnBlToTr>
                      <a:noFill/>
                    </a:lnBlToTr>
                    <a:solidFill>
                      <a:srgbClr val="62A14D"/>
                    </a:solidFill>
                  </a:tcPr>
                </a:tc>
                <a:tc>
                  <a:txBody>
                    <a:bodyPr/>
                    <a:lstStyle/>
                    <a:p>
                      <a:endParaRPr kumimoji="0" lang="de-DE" sz="1400" b="1" i="0" u="none" strike="noStrike" kern="1200" cap="none" normalizeH="0" baseline="0" dirty="0">
                        <a:ln>
                          <a:noFill/>
                        </a:ln>
                        <a:solidFill>
                          <a:schemeClr val="bg1"/>
                        </a:solidFill>
                        <a:effectLst/>
                        <a:latin typeface="+mn-lt"/>
                        <a:ea typeface="+mn-ea"/>
                        <a:cs typeface="+mn-cs"/>
                      </a:endParaRPr>
                    </a:p>
                  </a:txBody>
                  <a:tcPr marL="118800" marR="118800" marT="90015" marB="90015">
                    <a:lnL>
                      <a:noFill/>
                    </a:lnL>
                    <a:lnR>
                      <a:noFill/>
                    </a:lnR>
                    <a:lnT w="25400" cap="flat" cmpd="sng" algn="ctr">
                      <a:no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a:ln>
                          <a:noFill/>
                        </a:ln>
                        <a:solidFill>
                          <a:schemeClr val="bg1"/>
                        </a:solidFill>
                        <a:effectLst/>
                        <a:latin typeface="Calibri" pitchFamily="34" charset="0"/>
                      </a:endParaRPr>
                    </a:p>
                  </a:txBody>
                  <a:tcPr marL="91436" marR="91436" marT="45746" marB="45746" horzOverflow="overflow">
                    <a:lnL>
                      <a:noFill/>
                    </a:lnL>
                    <a:lnR>
                      <a:noFill/>
                    </a:lnR>
                    <a:lnT w="25400" cap="flat" cmpd="sng" algn="ctr">
                      <a:no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a:ln>
                          <a:noFill/>
                        </a:ln>
                        <a:solidFill>
                          <a:srgbClr val="7030A0"/>
                        </a:solidFill>
                        <a:effectLst/>
                        <a:latin typeface="Calibri" pitchFamily="34" charset="0"/>
                        <a:ea typeface="+mn-ea"/>
                        <a:cs typeface="+mn-cs"/>
                      </a:endParaRPr>
                    </a:p>
                  </a:txBody>
                  <a:tcPr marL="91436" marR="91436" marT="45746" marB="45746" horzOverflow="overflow">
                    <a:lnL>
                      <a:noFill/>
                    </a:lnL>
                    <a:lnR>
                      <a:noFill/>
                    </a:lnR>
                    <a:lnT w="25400" cap="flat" cmpd="sng" algn="ctr">
                      <a:noFill/>
                      <a:prstDash val="solid"/>
                      <a:round/>
                      <a:headEnd type="none" w="med" len="med"/>
                      <a:tailEnd type="none" w="med" len="med"/>
                    </a:lnT>
                    <a:lnB>
                      <a:noFill/>
                    </a:lnB>
                    <a:lnTlToBr>
                      <a:noFill/>
                    </a:lnTlToBr>
                    <a:lnBlToTr>
                      <a:noFill/>
                    </a:lnBlToTr>
                    <a:solidFill>
                      <a:srgbClr val="62A14D"/>
                    </a:solidFill>
                  </a:tcPr>
                </a:tc>
                <a:extLst>
                  <a:ext uri="{0D108BD9-81ED-4DB2-BD59-A6C34878D82A}">
                    <a16:rowId xmlns:a16="http://schemas.microsoft.com/office/drawing/2014/main" val="10004"/>
                  </a:ext>
                </a:extLst>
              </a:tr>
            </a:tbl>
          </a:graphicData>
        </a:graphic>
      </p:graphicFrame>
      <p:sp>
        <p:nvSpPr>
          <p:cNvPr id="41008" name="Title 5"/>
          <p:cNvSpPr>
            <a:spLocks noGrp="1"/>
          </p:cNvSpPr>
          <p:nvPr>
            <p:ph type="title"/>
          </p:nvPr>
        </p:nvSpPr>
        <p:spPr>
          <a:xfrm>
            <a:off x="217488" y="200747"/>
            <a:ext cx="7073900" cy="796780"/>
          </a:xfrm>
        </p:spPr>
        <p:txBody>
          <a:bodyPr/>
          <a:lstStyle/>
          <a:p>
            <a:r>
              <a:rPr lang="en-US" altLang="de-DE" sz="2800" b="1" dirty="0"/>
              <a:t>2.3) Rel-16 Work and Maintenance (19/19)</a:t>
            </a:r>
            <a:endParaRPr lang="de-DE" altLang="de-DE" sz="2800" b="1" dirty="0"/>
          </a:p>
        </p:txBody>
      </p:sp>
    </p:spTree>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a:solidFill>
                  <a:schemeClr val="bg1">
                    <a:lumMod val="65000"/>
                  </a:schemeClr>
                </a:solidFill>
              </a:rPr>
              <a:t> 1) General aspects (events since SA#84, statistics, next meetings)</a:t>
            </a:r>
          </a:p>
          <a:p>
            <a:pPr eaLnBrk="1" hangingPunct="1">
              <a:defRPr/>
            </a:pPr>
            <a:r>
              <a:rPr lang="en-GB" sz="2400" dirty="0">
                <a:solidFill>
                  <a:schemeClr val="bg1">
                    <a:lumMod val="65000"/>
                  </a:schemeClr>
                </a:solidFill>
              </a:rPr>
              <a:t> </a:t>
            </a:r>
            <a:r>
              <a:rPr lang="en-GB" sz="2400" b="1" i="1" dirty="0"/>
              <a:t>2) SA Work Report</a:t>
            </a:r>
          </a:p>
          <a:p>
            <a:pPr lvl="1" eaLnBrk="1" hangingPunct="1">
              <a:defRPr/>
            </a:pPr>
            <a:r>
              <a:rPr lang="en-GB" sz="2000" dirty="0">
                <a:solidFill>
                  <a:schemeClr val="bg1">
                    <a:lumMod val="65000"/>
                  </a:schemeClr>
                </a:solidFill>
              </a:rPr>
              <a:t>2.1) Rel-14 and before Maintenance</a:t>
            </a:r>
          </a:p>
          <a:p>
            <a:pPr lvl="1" eaLnBrk="1" hangingPunct="1">
              <a:defRPr/>
            </a:pPr>
            <a:r>
              <a:rPr lang="en-GB" sz="2000" dirty="0">
                <a:solidFill>
                  <a:schemeClr val="bg1">
                    <a:lumMod val="65000"/>
                  </a:schemeClr>
                </a:solidFill>
              </a:rPr>
              <a:t>2.2) Rel-15 Work and Maintenance </a:t>
            </a:r>
          </a:p>
          <a:p>
            <a:pPr lvl="1" eaLnBrk="1" hangingPunct="1">
              <a:defRPr/>
            </a:pPr>
            <a:r>
              <a:rPr lang="en-GB" sz="2000" dirty="0">
                <a:solidFill>
                  <a:schemeClr val="bg1">
                    <a:lumMod val="65000"/>
                  </a:schemeClr>
                </a:solidFill>
              </a:rPr>
              <a:t>2.3) Rel-16 Work and Maintenance </a:t>
            </a:r>
          </a:p>
          <a:p>
            <a:pPr lvl="1" eaLnBrk="1" hangingPunct="1">
              <a:defRPr/>
            </a:pPr>
            <a:r>
              <a:rPr lang="en-GB" sz="2000" b="1" i="1" dirty="0"/>
              <a:t>2.4) Rel-17 Work</a:t>
            </a:r>
          </a:p>
          <a:p>
            <a:pPr lvl="1" eaLnBrk="1" hangingPunct="1">
              <a:defRPr/>
            </a:pPr>
            <a:r>
              <a:rPr lang="en-GB" sz="2000" dirty="0">
                <a:solidFill>
                  <a:schemeClr val="bg1">
                    <a:lumMod val="65000"/>
                  </a:schemeClr>
                </a:solidFill>
              </a:rPr>
              <a:t>2.5) </a:t>
            </a:r>
            <a:r>
              <a:rPr lang="en-GB" sz="2000" dirty="0" err="1">
                <a:solidFill>
                  <a:schemeClr val="bg1">
                    <a:lumMod val="65000"/>
                  </a:schemeClr>
                </a:solidFill>
              </a:rPr>
              <a:t>IETF</a:t>
            </a:r>
            <a:r>
              <a:rPr lang="en-GB" sz="2000" dirty="0">
                <a:solidFill>
                  <a:schemeClr val="bg1">
                    <a:lumMod val="65000"/>
                  </a:schemeClr>
                </a:solidFill>
              </a:rPr>
              <a:t> Dependency Update</a:t>
            </a:r>
          </a:p>
          <a:p>
            <a:pPr eaLnBrk="1" hangingPunct="1">
              <a:defRPr/>
            </a:pPr>
            <a:r>
              <a:rPr lang="en-GB" sz="2400" dirty="0">
                <a:solidFill>
                  <a:schemeClr val="bg1">
                    <a:lumMod val="65000"/>
                  </a:schemeClr>
                </a:solidFill>
              </a:rPr>
              <a:t> 3) SA2 Work Planning</a:t>
            </a:r>
          </a:p>
          <a:p>
            <a:pPr eaLnBrk="1" hangingPunct="1">
              <a:defRPr/>
            </a:pPr>
            <a:r>
              <a:rPr lang="en-GB" sz="2400" dirty="0">
                <a:solidFill>
                  <a:schemeClr val="bg1">
                    <a:lumMod val="65000"/>
                  </a:schemeClr>
                </a:solidFill>
              </a:rPr>
              <a:t> 4) Documents for Information and Approval</a:t>
            </a:r>
          </a:p>
          <a:p>
            <a:pPr eaLnBrk="1" hangingPunct="1">
              <a:defRPr/>
            </a:pPr>
            <a:r>
              <a:rPr lang="en-GB" sz="2400" dirty="0">
                <a:solidFill>
                  <a:schemeClr val="bg1">
                    <a:lumMod val="65000"/>
                  </a:schemeClr>
                </a:solidFill>
              </a:rPr>
              <a:t> 5) Collected Items requiring action from SA</a:t>
            </a:r>
          </a:p>
        </p:txBody>
      </p:sp>
      <p:sp>
        <p:nvSpPr>
          <p:cNvPr id="41988" name="Text Box 3"/>
          <p:cNvSpPr txBox="1">
            <a:spLocks noChangeArrowheads="1"/>
          </p:cNvSpPr>
          <p:nvPr/>
        </p:nvSpPr>
        <p:spPr bwMode="auto">
          <a:xfrm>
            <a:off x="77788" y="370046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4CBF76FF-4721-479C-B87C-635C6D85D632}"/>
              </a:ext>
            </a:extLst>
          </p:cNvPr>
          <p:cNvSpPr>
            <a:spLocks noGrp="1"/>
          </p:cNvSpPr>
          <p:nvPr>
            <p:ph type="title"/>
          </p:nvPr>
        </p:nvSpPr>
        <p:spPr>
          <a:xfrm>
            <a:off x="80756" y="233570"/>
            <a:ext cx="7249716" cy="857250"/>
          </a:xfrm>
        </p:spPr>
        <p:txBody>
          <a:bodyPr/>
          <a:lstStyle/>
          <a:p>
            <a:r>
              <a:rPr lang="en-GB" altLang="en-US" b="1" dirty="0"/>
              <a:t>2.4) Rel-17 Work (1/3)</a:t>
            </a:r>
          </a:p>
        </p:txBody>
      </p:sp>
      <p:graphicFrame>
        <p:nvGraphicFramePr>
          <p:cNvPr id="4" name="Table 3">
            <a:extLst>
              <a:ext uri="{FF2B5EF4-FFF2-40B4-BE49-F238E27FC236}">
                <a16:creationId xmlns:a16="http://schemas.microsoft.com/office/drawing/2014/main" id="{4616B966-33A4-4096-B3B7-4D5F93912DA2}"/>
              </a:ext>
            </a:extLst>
          </p:cNvPr>
          <p:cNvGraphicFramePr>
            <a:graphicFrameLocks noGrp="1"/>
          </p:cNvGraphicFramePr>
          <p:nvPr>
            <p:extLst>
              <p:ext uri="{D42A27DB-BD31-4B8C-83A1-F6EECF244321}">
                <p14:modId xmlns:p14="http://schemas.microsoft.com/office/powerpoint/2010/main" val="1328293212"/>
              </p:ext>
            </p:extLst>
          </p:nvPr>
        </p:nvGraphicFramePr>
        <p:xfrm>
          <a:off x="394114" y="1894426"/>
          <a:ext cx="8507186" cy="3322320"/>
        </p:xfrm>
        <a:graphic>
          <a:graphicData uri="http://schemas.openxmlformats.org/drawingml/2006/table">
            <a:tbl>
              <a:tblPr>
                <a:tableStyleId>{5C22544A-7EE6-4342-B048-85BDC9FD1C3A}</a:tableStyleId>
              </a:tblPr>
              <a:tblGrid>
                <a:gridCol w="1429713">
                  <a:extLst>
                    <a:ext uri="{9D8B030D-6E8A-4147-A177-3AD203B41FA5}">
                      <a16:colId xmlns:a16="http://schemas.microsoft.com/office/drawing/2014/main" val="1946023712"/>
                    </a:ext>
                  </a:extLst>
                </a:gridCol>
                <a:gridCol w="4867186">
                  <a:extLst>
                    <a:ext uri="{9D8B030D-6E8A-4147-A177-3AD203B41FA5}">
                      <a16:colId xmlns:a16="http://schemas.microsoft.com/office/drawing/2014/main" val="1620079814"/>
                    </a:ext>
                  </a:extLst>
                </a:gridCol>
                <a:gridCol w="1083960">
                  <a:extLst>
                    <a:ext uri="{9D8B030D-6E8A-4147-A177-3AD203B41FA5}">
                      <a16:colId xmlns:a16="http://schemas.microsoft.com/office/drawing/2014/main" val="2527939639"/>
                    </a:ext>
                  </a:extLst>
                </a:gridCol>
                <a:gridCol w="1126327">
                  <a:extLst>
                    <a:ext uri="{9D8B030D-6E8A-4147-A177-3AD203B41FA5}">
                      <a16:colId xmlns:a16="http://schemas.microsoft.com/office/drawing/2014/main" val="2030157190"/>
                    </a:ext>
                  </a:extLst>
                </a:gridCol>
              </a:tblGrid>
              <a:tr h="143402">
                <a:tc>
                  <a:txBody>
                    <a:bodyPr/>
                    <a:lstStyle/>
                    <a:p>
                      <a:pPr algn="ctr" fontAlgn="b">
                        <a:spcBef>
                          <a:spcPts val="200"/>
                        </a:spcBef>
                        <a:spcAft>
                          <a:spcPts val="200"/>
                        </a:spcAft>
                      </a:pPr>
                      <a:r>
                        <a:rPr lang="en-US" sz="1400" b="1" i="0" u="none" strike="noStrike" dirty="0">
                          <a:solidFill>
                            <a:srgbClr val="000000"/>
                          </a:solidFill>
                          <a:effectLst/>
                          <a:latin typeface="Calibri" panose="020F0502020204030204" pitchFamily="34" charset="0"/>
                        </a:rPr>
                        <a:t>WI Code</a:t>
                      </a:r>
                    </a:p>
                  </a:txBody>
                  <a:tcPr marL="2351" marR="2351" anchor="ctr">
                    <a:solidFill>
                      <a:srgbClr val="00B050"/>
                    </a:solidFill>
                  </a:tcPr>
                </a:tc>
                <a:tc>
                  <a:txBody>
                    <a:bodyPr/>
                    <a:lstStyle/>
                    <a:p>
                      <a:pPr algn="ctr" fontAlgn="b">
                        <a:spcBef>
                          <a:spcPts val="200"/>
                        </a:spcBef>
                        <a:spcAft>
                          <a:spcPts val="200"/>
                        </a:spcAft>
                      </a:pPr>
                      <a:r>
                        <a:rPr lang="en-US" sz="1400" b="1" i="0" u="none" strike="noStrike" dirty="0">
                          <a:solidFill>
                            <a:srgbClr val="000000"/>
                          </a:solidFill>
                          <a:effectLst/>
                          <a:latin typeface="Calibri" panose="020F0502020204030204" pitchFamily="34" charset="0"/>
                        </a:rPr>
                        <a:t>Title</a:t>
                      </a:r>
                    </a:p>
                  </a:txBody>
                  <a:tcPr marL="2351" marR="2351" anchor="ctr">
                    <a:solidFill>
                      <a:srgbClr val="00B050"/>
                    </a:solidFill>
                  </a:tcPr>
                </a:tc>
                <a:tc>
                  <a:txBody>
                    <a:bodyPr/>
                    <a:lstStyle/>
                    <a:p>
                      <a:pPr algn="ctr" fontAlgn="b">
                        <a:spcBef>
                          <a:spcPts val="200"/>
                        </a:spcBef>
                        <a:spcAft>
                          <a:spcPts val="200"/>
                        </a:spcAft>
                      </a:pPr>
                      <a:r>
                        <a:rPr lang="en-US" sz="1400" b="1" i="0" u="none" strike="noStrike" dirty="0">
                          <a:solidFill>
                            <a:srgbClr val="000000"/>
                          </a:solidFill>
                          <a:effectLst/>
                          <a:latin typeface="Calibri" panose="020F0502020204030204" pitchFamily="34" charset="0"/>
                        </a:rPr>
                        <a:t>Doc#</a:t>
                      </a:r>
                    </a:p>
                  </a:txBody>
                  <a:tcPr marL="2351" marR="2351" anchor="ctr">
                    <a:solidFill>
                      <a:srgbClr val="00B050"/>
                    </a:solidFill>
                  </a:tcPr>
                </a:tc>
                <a:tc>
                  <a:txBody>
                    <a:bodyPr/>
                    <a:lstStyle/>
                    <a:p>
                      <a:pPr algn="ctr" fontAlgn="b">
                        <a:spcBef>
                          <a:spcPts val="200"/>
                        </a:spcBef>
                        <a:spcAft>
                          <a:spcPts val="200"/>
                        </a:spcAft>
                      </a:pPr>
                      <a:r>
                        <a:rPr lang="en-US" sz="1400" b="1" i="0" u="none" strike="noStrike" dirty="0">
                          <a:solidFill>
                            <a:srgbClr val="000000"/>
                          </a:solidFill>
                          <a:effectLst/>
                          <a:latin typeface="Calibri" panose="020F0502020204030204" pitchFamily="34" charset="0"/>
                        </a:rPr>
                        <a:t>Target Date</a:t>
                      </a:r>
                    </a:p>
                  </a:txBody>
                  <a:tcPr marL="2351" marR="2351" anchor="ctr">
                    <a:solidFill>
                      <a:srgbClr val="00B050"/>
                    </a:solidFill>
                  </a:tcPr>
                </a:tc>
                <a:extLst>
                  <a:ext uri="{0D108BD9-81ED-4DB2-BD59-A6C34878D82A}">
                    <a16:rowId xmlns:a16="http://schemas.microsoft.com/office/drawing/2014/main" val="1655900927"/>
                  </a:ext>
                </a:extLst>
              </a:tr>
              <a:tr h="143402">
                <a:tc>
                  <a:txBody>
                    <a:bodyPr/>
                    <a:lstStyle/>
                    <a:p>
                      <a:pPr algn="l" fontAlgn="b">
                        <a:spcBef>
                          <a:spcPts val="200"/>
                        </a:spcBef>
                        <a:spcAft>
                          <a:spcPts val="200"/>
                        </a:spcAft>
                      </a:pPr>
                      <a:r>
                        <a:rPr lang="en-US" sz="1200" b="1" u="none" strike="noStrike" dirty="0">
                          <a:effectLst/>
                        </a:rPr>
                        <a:t>FS_5GSAT_ARCH</a:t>
                      </a:r>
                      <a:endParaRPr lang="en-US" sz="1200" b="1" i="0" u="none" strike="noStrike" dirty="0">
                        <a:solidFill>
                          <a:srgbClr val="000000"/>
                        </a:solidFill>
                        <a:effectLst/>
                        <a:latin typeface="Calibri" panose="020F0502020204030204" pitchFamily="34" charset="0"/>
                      </a:endParaRPr>
                    </a:p>
                  </a:txBody>
                  <a:tcPr marL="2351" marR="2351" anchor="ctr"/>
                </a:tc>
                <a:tc>
                  <a:txBody>
                    <a:bodyPr/>
                    <a:lstStyle/>
                    <a:p>
                      <a:pPr algn="l" fontAlgn="b">
                        <a:spcBef>
                          <a:spcPts val="200"/>
                        </a:spcBef>
                        <a:spcAft>
                          <a:spcPts val="200"/>
                        </a:spcAft>
                      </a:pPr>
                      <a:r>
                        <a:rPr lang="en-US" sz="1200" u="none" strike="noStrike" dirty="0">
                          <a:effectLst/>
                        </a:rPr>
                        <a:t>Study on architecture aspects for using satellite access in 5G </a:t>
                      </a:r>
                      <a:endParaRPr lang="en-US" sz="1200" b="0" i="0" u="none" strike="noStrike" dirty="0">
                        <a:solidFill>
                          <a:srgbClr val="000000"/>
                        </a:solidFill>
                        <a:effectLst/>
                        <a:latin typeface="Calibri" panose="020F0502020204030204" pitchFamily="34" charset="0"/>
                      </a:endParaRPr>
                    </a:p>
                  </a:txBody>
                  <a:tcPr marL="2351" marR="2351" anchor="ctr"/>
                </a:tc>
                <a:tc>
                  <a:txBody>
                    <a:bodyPr/>
                    <a:lstStyle/>
                    <a:p>
                      <a:pPr algn="l" fontAlgn="b">
                        <a:spcBef>
                          <a:spcPts val="200"/>
                        </a:spcBef>
                        <a:spcAft>
                          <a:spcPts val="200"/>
                        </a:spcAft>
                      </a:pPr>
                      <a:r>
                        <a:rPr lang="en-US" sz="1200" u="none" strike="noStrike" dirty="0">
                          <a:effectLst/>
                        </a:rPr>
                        <a:t>SP-181253</a:t>
                      </a:r>
                      <a:endParaRPr lang="en-US" sz="1200" b="0" i="0" u="none" strike="noStrike" dirty="0">
                        <a:solidFill>
                          <a:srgbClr val="000000"/>
                        </a:solidFill>
                        <a:effectLst/>
                        <a:latin typeface="Calibri" panose="020F0502020204030204" pitchFamily="34" charset="0"/>
                      </a:endParaRPr>
                    </a:p>
                  </a:txBody>
                  <a:tcPr marL="2351" marR="2351" anchor="ctr"/>
                </a:tc>
                <a:tc>
                  <a:txBody>
                    <a:bodyPr/>
                    <a:lstStyle/>
                    <a:p>
                      <a:pPr algn="l" fontAlgn="b">
                        <a:spcBef>
                          <a:spcPts val="200"/>
                        </a:spcBef>
                        <a:spcAft>
                          <a:spcPts val="200"/>
                        </a:spcAft>
                      </a:pPr>
                      <a:r>
                        <a:rPr lang="en-US" sz="1200" u="none" strike="noStrike" dirty="0">
                          <a:effectLst/>
                        </a:rPr>
                        <a:t>Dec-19</a:t>
                      </a:r>
                      <a:endParaRPr lang="en-US" sz="1200" b="0" i="0" u="none" strike="noStrike" dirty="0">
                        <a:solidFill>
                          <a:srgbClr val="000000"/>
                        </a:solidFill>
                        <a:effectLst/>
                        <a:latin typeface="Calibri" panose="020F0502020204030204" pitchFamily="34" charset="0"/>
                      </a:endParaRPr>
                    </a:p>
                  </a:txBody>
                  <a:tcPr marL="2351" marR="2351" anchor="ctr"/>
                </a:tc>
                <a:extLst>
                  <a:ext uri="{0D108BD9-81ED-4DB2-BD59-A6C34878D82A}">
                    <a16:rowId xmlns:a16="http://schemas.microsoft.com/office/drawing/2014/main" val="1905522170"/>
                  </a:ext>
                </a:extLst>
              </a:tr>
              <a:tr h="190420">
                <a:tc>
                  <a:txBody>
                    <a:bodyPr/>
                    <a:lstStyle/>
                    <a:p>
                      <a:pPr algn="l" fontAlgn="b">
                        <a:spcBef>
                          <a:spcPts val="200"/>
                        </a:spcBef>
                        <a:spcAft>
                          <a:spcPts val="200"/>
                        </a:spcAft>
                      </a:pPr>
                      <a:r>
                        <a:rPr lang="en-US" sz="1200" b="1" u="none" strike="noStrike" dirty="0">
                          <a:effectLst/>
                        </a:rPr>
                        <a:t>FS_AAI_LTE_NR</a:t>
                      </a:r>
                      <a:endParaRPr lang="en-US" sz="1200" b="1" i="0" u="none" strike="noStrike" dirty="0">
                        <a:solidFill>
                          <a:srgbClr val="000000"/>
                        </a:solidFill>
                        <a:effectLst/>
                        <a:latin typeface="Calibri" panose="020F0502020204030204" pitchFamily="34" charset="0"/>
                      </a:endParaRPr>
                    </a:p>
                  </a:txBody>
                  <a:tcPr marL="2351" marR="2351" anchor="ctr"/>
                </a:tc>
                <a:tc>
                  <a:txBody>
                    <a:bodyPr/>
                    <a:lstStyle/>
                    <a:p>
                      <a:pPr algn="l" fontAlgn="b">
                        <a:spcBef>
                          <a:spcPts val="200"/>
                        </a:spcBef>
                        <a:spcAft>
                          <a:spcPts val="200"/>
                        </a:spcAft>
                      </a:pPr>
                      <a:r>
                        <a:rPr lang="en-US" sz="1200" u="none" strike="noStrike" dirty="0">
                          <a:effectLst/>
                        </a:rPr>
                        <a:t>Study on Application Awareness Interworking between LTE and NR</a:t>
                      </a:r>
                      <a:endParaRPr lang="en-US" sz="1200" b="0" i="0" u="none" strike="noStrike" dirty="0">
                        <a:solidFill>
                          <a:srgbClr val="000000"/>
                        </a:solidFill>
                        <a:effectLst/>
                        <a:latin typeface="Calibri" panose="020F0502020204030204" pitchFamily="34" charset="0"/>
                      </a:endParaRPr>
                    </a:p>
                  </a:txBody>
                  <a:tcPr marL="2351" marR="2351" anchor="ctr"/>
                </a:tc>
                <a:tc>
                  <a:txBody>
                    <a:bodyPr/>
                    <a:lstStyle/>
                    <a:p>
                      <a:pPr algn="l" fontAlgn="b">
                        <a:spcBef>
                          <a:spcPts val="200"/>
                        </a:spcBef>
                        <a:spcAft>
                          <a:spcPts val="200"/>
                        </a:spcAft>
                      </a:pPr>
                      <a:r>
                        <a:rPr lang="en-US" sz="1200" u="none" strike="noStrike">
                          <a:effectLst/>
                        </a:rPr>
                        <a:t>SP-190543</a:t>
                      </a:r>
                      <a:endParaRPr lang="en-US" sz="1200" b="0" i="0" u="none" strike="noStrike">
                        <a:solidFill>
                          <a:srgbClr val="000000"/>
                        </a:solidFill>
                        <a:effectLst/>
                        <a:latin typeface="Calibri" panose="020F0502020204030204" pitchFamily="34" charset="0"/>
                      </a:endParaRPr>
                    </a:p>
                  </a:txBody>
                  <a:tcPr marL="2351" marR="2351" anchor="ctr"/>
                </a:tc>
                <a:tc>
                  <a:txBody>
                    <a:bodyPr/>
                    <a:lstStyle/>
                    <a:p>
                      <a:pPr algn="l" fontAlgn="b">
                        <a:spcBef>
                          <a:spcPts val="200"/>
                        </a:spcBef>
                        <a:spcAft>
                          <a:spcPts val="200"/>
                        </a:spcAft>
                      </a:pPr>
                      <a:r>
                        <a:rPr lang="en-US" sz="1200" u="none" strike="noStrike" dirty="0">
                          <a:effectLst/>
                        </a:rPr>
                        <a:t>Dec-19</a:t>
                      </a:r>
                      <a:endParaRPr lang="en-US" sz="1200" b="0" i="0" u="none" strike="noStrike" dirty="0">
                        <a:solidFill>
                          <a:srgbClr val="000000"/>
                        </a:solidFill>
                        <a:effectLst/>
                        <a:latin typeface="Calibri" panose="020F0502020204030204" pitchFamily="34" charset="0"/>
                      </a:endParaRPr>
                    </a:p>
                  </a:txBody>
                  <a:tcPr marL="2351" marR="2351" anchor="ctr"/>
                </a:tc>
                <a:extLst>
                  <a:ext uri="{0D108BD9-81ED-4DB2-BD59-A6C34878D82A}">
                    <a16:rowId xmlns:a16="http://schemas.microsoft.com/office/drawing/2014/main" val="4026099512"/>
                  </a:ext>
                </a:extLst>
              </a:tr>
              <a:tr h="237437">
                <a:tc>
                  <a:txBody>
                    <a:bodyPr/>
                    <a:lstStyle/>
                    <a:p>
                      <a:pPr algn="l" fontAlgn="b">
                        <a:spcBef>
                          <a:spcPts val="200"/>
                        </a:spcBef>
                        <a:spcAft>
                          <a:spcPts val="200"/>
                        </a:spcAft>
                      </a:pPr>
                      <a:r>
                        <a:rPr lang="en-US" sz="1200" b="1" u="none" strike="noStrike">
                          <a:effectLst/>
                        </a:rPr>
                        <a:t>FS_NG_RTC</a:t>
                      </a:r>
                      <a:endParaRPr lang="en-US" sz="1200" b="1" i="0" u="none" strike="noStrike">
                        <a:solidFill>
                          <a:srgbClr val="000000"/>
                        </a:solidFill>
                        <a:effectLst/>
                        <a:latin typeface="Calibri" panose="020F0502020204030204" pitchFamily="34" charset="0"/>
                      </a:endParaRPr>
                    </a:p>
                  </a:txBody>
                  <a:tcPr marL="2351" marR="2351" anchor="ctr"/>
                </a:tc>
                <a:tc>
                  <a:txBody>
                    <a:bodyPr/>
                    <a:lstStyle/>
                    <a:p>
                      <a:pPr algn="l" fontAlgn="b">
                        <a:spcBef>
                          <a:spcPts val="200"/>
                        </a:spcBef>
                        <a:spcAft>
                          <a:spcPts val="200"/>
                        </a:spcAft>
                      </a:pPr>
                      <a:r>
                        <a:rPr lang="en-US" sz="1200" u="none" strike="noStrike" dirty="0">
                          <a:effectLst/>
                        </a:rPr>
                        <a:t>Study on system architecture for next gen real time communication services</a:t>
                      </a:r>
                      <a:endParaRPr lang="en-US" sz="1200" b="0" i="0" u="none" strike="noStrike" dirty="0">
                        <a:solidFill>
                          <a:srgbClr val="000000"/>
                        </a:solidFill>
                        <a:effectLst/>
                        <a:latin typeface="Calibri" panose="020F0502020204030204" pitchFamily="34" charset="0"/>
                      </a:endParaRPr>
                    </a:p>
                  </a:txBody>
                  <a:tcPr marL="2351" marR="2351" anchor="ctr"/>
                </a:tc>
                <a:tc>
                  <a:txBody>
                    <a:bodyPr/>
                    <a:lstStyle/>
                    <a:p>
                      <a:pPr algn="l" fontAlgn="b">
                        <a:spcBef>
                          <a:spcPts val="200"/>
                        </a:spcBef>
                        <a:spcAft>
                          <a:spcPts val="200"/>
                        </a:spcAft>
                      </a:pPr>
                      <a:r>
                        <a:rPr lang="en-US" sz="1200" u="none" strike="noStrike" dirty="0">
                          <a:effectLst/>
                        </a:rPr>
                        <a:t>SP-190444</a:t>
                      </a:r>
                      <a:endParaRPr lang="en-US" sz="1200" b="0" i="0" u="none" strike="noStrike" dirty="0">
                        <a:solidFill>
                          <a:srgbClr val="000000"/>
                        </a:solidFill>
                        <a:effectLst/>
                        <a:latin typeface="Calibri" panose="020F0502020204030204" pitchFamily="34" charset="0"/>
                      </a:endParaRPr>
                    </a:p>
                  </a:txBody>
                  <a:tcPr marL="2351" marR="2351" anchor="ctr"/>
                </a:tc>
                <a:tc>
                  <a:txBody>
                    <a:bodyPr/>
                    <a:lstStyle/>
                    <a:p>
                      <a:pPr algn="l" fontAlgn="b">
                        <a:spcBef>
                          <a:spcPts val="200"/>
                        </a:spcBef>
                        <a:spcAft>
                          <a:spcPts val="200"/>
                        </a:spcAft>
                      </a:pPr>
                      <a:r>
                        <a:rPr lang="en-US" sz="1200" u="none" strike="noStrike">
                          <a:effectLst/>
                        </a:rPr>
                        <a:t>Mar-20</a:t>
                      </a:r>
                      <a:endParaRPr lang="en-US" sz="1200" b="0" i="0" u="none" strike="noStrike">
                        <a:solidFill>
                          <a:srgbClr val="000000"/>
                        </a:solidFill>
                        <a:effectLst/>
                        <a:latin typeface="Calibri" panose="020F0502020204030204" pitchFamily="34" charset="0"/>
                      </a:endParaRPr>
                    </a:p>
                  </a:txBody>
                  <a:tcPr marL="2351" marR="2351" anchor="ctr"/>
                </a:tc>
                <a:extLst>
                  <a:ext uri="{0D108BD9-81ED-4DB2-BD59-A6C34878D82A}">
                    <a16:rowId xmlns:a16="http://schemas.microsoft.com/office/drawing/2014/main" val="2321055253"/>
                  </a:ext>
                </a:extLst>
              </a:tr>
              <a:tr h="190420">
                <a:tc>
                  <a:txBody>
                    <a:bodyPr/>
                    <a:lstStyle/>
                    <a:p>
                      <a:pPr algn="l" fontAlgn="b">
                        <a:spcBef>
                          <a:spcPts val="200"/>
                        </a:spcBef>
                        <a:spcAft>
                          <a:spcPts val="200"/>
                        </a:spcAft>
                      </a:pPr>
                      <a:r>
                        <a:rPr lang="en-US" sz="1200" b="1" u="none" strike="noStrike">
                          <a:effectLst/>
                        </a:rPr>
                        <a:t>FS_ID_UAS-SA2</a:t>
                      </a:r>
                      <a:endParaRPr lang="en-US" sz="1200" b="1" i="0" u="none" strike="noStrike">
                        <a:solidFill>
                          <a:srgbClr val="000000"/>
                        </a:solidFill>
                        <a:effectLst/>
                        <a:latin typeface="Calibri" panose="020F0502020204030204" pitchFamily="34" charset="0"/>
                      </a:endParaRPr>
                    </a:p>
                  </a:txBody>
                  <a:tcPr marL="2351" marR="2351" anchor="ctr"/>
                </a:tc>
                <a:tc>
                  <a:txBody>
                    <a:bodyPr/>
                    <a:lstStyle/>
                    <a:p>
                      <a:pPr algn="l" fontAlgn="b">
                        <a:spcBef>
                          <a:spcPts val="200"/>
                        </a:spcBef>
                        <a:spcAft>
                          <a:spcPts val="200"/>
                        </a:spcAft>
                      </a:pPr>
                      <a:r>
                        <a:rPr lang="en-US" sz="1200" u="none" strike="noStrike">
                          <a:effectLst/>
                        </a:rPr>
                        <a:t>Study on supporting UAS Connectivity, Identification, and Tracking </a:t>
                      </a:r>
                      <a:endParaRPr lang="en-US" sz="1200" b="0" i="0" u="none" strike="noStrike">
                        <a:solidFill>
                          <a:srgbClr val="000000"/>
                        </a:solidFill>
                        <a:effectLst/>
                        <a:latin typeface="Calibri" panose="020F0502020204030204" pitchFamily="34" charset="0"/>
                      </a:endParaRPr>
                    </a:p>
                  </a:txBody>
                  <a:tcPr marL="2351" marR="2351" anchor="ctr"/>
                </a:tc>
                <a:tc>
                  <a:txBody>
                    <a:bodyPr/>
                    <a:lstStyle/>
                    <a:p>
                      <a:pPr algn="l" fontAlgn="b">
                        <a:spcBef>
                          <a:spcPts val="200"/>
                        </a:spcBef>
                        <a:spcAft>
                          <a:spcPts val="200"/>
                        </a:spcAft>
                      </a:pPr>
                      <a:r>
                        <a:rPr lang="en-US" sz="1200" u="none" strike="noStrike">
                          <a:effectLst/>
                        </a:rPr>
                        <a:t>SP-181114</a:t>
                      </a:r>
                      <a:endParaRPr lang="en-US" sz="1200" b="0" i="0" u="none" strike="noStrike">
                        <a:solidFill>
                          <a:srgbClr val="000000"/>
                        </a:solidFill>
                        <a:effectLst/>
                        <a:latin typeface="Calibri" panose="020F0502020204030204" pitchFamily="34" charset="0"/>
                      </a:endParaRPr>
                    </a:p>
                  </a:txBody>
                  <a:tcPr marL="2351" marR="2351" anchor="ctr"/>
                </a:tc>
                <a:tc>
                  <a:txBody>
                    <a:bodyPr/>
                    <a:lstStyle/>
                    <a:p>
                      <a:pPr algn="l" fontAlgn="b">
                        <a:spcBef>
                          <a:spcPts val="200"/>
                        </a:spcBef>
                        <a:spcAft>
                          <a:spcPts val="200"/>
                        </a:spcAft>
                      </a:pPr>
                      <a:r>
                        <a:rPr lang="en-US" sz="1200" u="none" strike="noStrike" dirty="0">
                          <a:effectLst/>
                        </a:rPr>
                        <a:t>Mar-20</a:t>
                      </a:r>
                      <a:endParaRPr lang="en-US" sz="1200" b="0" i="0" u="none" strike="noStrike" dirty="0">
                        <a:solidFill>
                          <a:srgbClr val="000000"/>
                        </a:solidFill>
                        <a:effectLst/>
                        <a:latin typeface="Calibri" panose="020F0502020204030204" pitchFamily="34" charset="0"/>
                      </a:endParaRPr>
                    </a:p>
                  </a:txBody>
                  <a:tcPr marL="2351" marR="2351" anchor="ctr"/>
                </a:tc>
                <a:extLst>
                  <a:ext uri="{0D108BD9-81ED-4DB2-BD59-A6C34878D82A}">
                    <a16:rowId xmlns:a16="http://schemas.microsoft.com/office/drawing/2014/main" val="871905101"/>
                  </a:ext>
                </a:extLst>
              </a:tr>
              <a:tr h="143402">
                <a:tc>
                  <a:txBody>
                    <a:bodyPr/>
                    <a:lstStyle/>
                    <a:p>
                      <a:pPr algn="l" fontAlgn="b">
                        <a:spcBef>
                          <a:spcPts val="200"/>
                        </a:spcBef>
                        <a:spcAft>
                          <a:spcPts val="200"/>
                        </a:spcAft>
                      </a:pPr>
                      <a:r>
                        <a:rPr lang="en-US" sz="1200" b="1" u="none" strike="noStrike">
                          <a:effectLst/>
                        </a:rPr>
                        <a:t>FS_MUSIM</a:t>
                      </a:r>
                      <a:endParaRPr lang="en-US" sz="1200" b="1" i="0" u="none" strike="noStrike">
                        <a:solidFill>
                          <a:srgbClr val="000000"/>
                        </a:solidFill>
                        <a:effectLst/>
                        <a:latin typeface="Calibri" panose="020F0502020204030204" pitchFamily="34" charset="0"/>
                      </a:endParaRPr>
                    </a:p>
                  </a:txBody>
                  <a:tcPr marL="2351" marR="2351" anchor="ctr"/>
                </a:tc>
                <a:tc>
                  <a:txBody>
                    <a:bodyPr/>
                    <a:lstStyle/>
                    <a:p>
                      <a:pPr algn="l" fontAlgn="b">
                        <a:spcBef>
                          <a:spcPts val="200"/>
                        </a:spcBef>
                        <a:spcAft>
                          <a:spcPts val="200"/>
                        </a:spcAft>
                      </a:pPr>
                      <a:r>
                        <a:rPr lang="en-US" sz="1200" u="none" strike="noStrike" dirty="0">
                          <a:effectLst/>
                        </a:rPr>
                        <a:t>Study on system enablers for multi-USIM devices </a:t>
                      </a:r>
                      <a:endParaRPr lang="en-US" sz="1200" b="0" i="0" u="none" strike="noStrike" dirty="0">
                        <a:solidFill>
                          <a:srgbClr val="000000"/>
                        </a:solidFill>
                        <a:effectLst/>
                        <a:latin typeface="Calibri" panose="020F0502020204030204" pitchFamily="34" charset="0"/>
                      </a:endParaRPr>
                    </a:p>
                  </a:txBody>
                  <a:tcPr marL="2351" marR="2351" anchor="ctr"/>
                </a:tc>
                <a:tc>
                  <a:txBody>
                    <a:bodyPr/>
                    <a:lstStyle/>
                    <a:p>
                      <a:pPr algn="l" fontAlgn="b">
                        <a:spcBef>
                          <a:spcPts val="200"/>
                        </a:spcBef>
                        <a:spcAft>
                          <a:spcPts val="200"/>
                        </a:spcAft>
                      </a:pPr>
                      <a:r>
                        <a:rPr lang="en-US" sz="1200" u="none" strike="noStrike" dirty="0">
                          <a:effectLst/>
                        </a:rPr>
                        <a:t>SP-190248</a:t>
                      </a:r>
                      <a:endParaRPr lang="en-US" sz="1200" b="0" i="0" u="none" strike="noStrike" dirty="0">
                        <a:solidFill>
                          <a:srgbClr val="000000"/>
                        </a:solidFill>
                        <a:effectLst/>
                        <a:latin typeface="Calibri" panose="020F0502020204030204" pitchFamily="34" charset="0"/>
                      </a:endParaRPr>
                    </a:p>
                  </a:txBody>
                  <a:tcPr marL="2351" marR="2351" anchor="ctr"/>
                </a:tc>
                <a:tc>
                  <a:txBody>
                    <a:bodyPr/>
                    <a:lstStyle/>
                    <a:p>
                      <a:pPr algn="l" fontAlgn="b">
                        <a:spcBef>
                          <a:spcPts val="200"/>
                        </a:spcBef>
                        <a:spcAft>
                          <a:spcPts val="200"/>
                        </a:spcAft>
                      </a:pPr>
                      <a:r>
                        <a:rPr lang="en-US" sz="1200" u="none" strike="noStrike" dirty="0">
                          <a:effectLst/>
                        </a:rPr>
                        <a:t>Mar-20</a:t>
                      </a:r>
                      <a:endParaRPr lang="en-US" sz="1200" b="0" i="0" u="none" strike="noStrike" dirty="0">
                        <a:solidFill>
                          <a:srgbClr val="000000"/>
                        </a:solidFill>
                        <a:effectLst/>
                        <a:latin typeface="Calibri" panose="020F0502020204030204" pitchFamily="34" charset="0"/>
                      </a:endParaRPr>
                    </a:p>
                  </a:txBody>
                  <a:tcPr marL="2351" marR="2351" anchor="ctr"/>
                </a:tc>
                <a:extLst>
                  <a:ext uri="{0D108BD9-81ED-4DB2-BD59-A6C34878D82A}">
                    <a16:rowId xmlns:a16="http://schemas.microsoft.com/office/drawing/2014/main" val="176545635"/>
                  </a:ext>
                </a:extLst>
              </a:tr>
              <a:tr h="190420">
                <a:tc>
                  <a:txBody>
                    <a:bodyPr/>
                    <a:lstStyle/>
                    <a:p>
                      <a:pPr algn="l" fontAlgn="b">
                        <a:spcBef>
                          <a:spcPts val="200"/>
                        </a:spcBef>
                        <a:spcAft>
                          <a:spcPts val="200"/>
                        </a:spcAft>
                      </a:pPr>
                      <a:r>
                        <a:rPr lang="en-US" sz="1200" b="1" u="none" strike="noStrike">
                          <a:effectLst/>
                        </a:rPr>
                        <a:t>FS_enh_EC</a:t>
                      </a:r>
                      <a:endParaRPr lang="en-US" sz="1200" b="1" i="0" u="none" strike="noStrike">
                        <a:solidFill>
                          <a:srgbClr val="000000"/>
                        </a:solidFill>
                        <a:effectLst/>
                        <a:latin typeface="Calibri" panose="020F0502020204030204" pitchFamily="34" charset="0"/>
                      </a:endParaRPr>
                    </a:p>
                  </a:txBody>
                  <a:tcPr marL="2351" marR="2351" anchor="ctr"/>
                </a:tc>
                <a:tc>
                  <a:txBody>
                    <a:bodyPr/>
                    <a:lstStyle/>
                    <a:p>
                      <a:pPr algn="l" fontAlgn="b">
                        <a:spcBef>
                          <a:spcPts val="200"/>
                        </a:spcBef>
                        <a:spcAft>
                          <a:spcPts val="200"/>
                        </a:spcAft>
                      </a:pPr>
                      <a:r>
                        <a:rPr lang="en-US" sz="1200" u="none" strike="noStrike" dirty="0">
                          <a:effectLst/>
                        </a:rPr>
                        <a:t>Study on enhancement of support for Edge Computing in 5GC </a:t>
                      </a:r>
                      <a:endParaRPr lang="en-US" sz="1200" b="0" i="0" u="none" strike="noStrike" dirty="0">
                        <a:solidFill>
                          <a:srgbClr val="000000"/>
                        </a:solidFill>
                        <a:effectLst/>
                        <a:latin typeface="Calibri" panose="020F0502020204030204" pitchFamily="34" charset="0"/>
                      </a:endParaRPr>
                    </a:p>
                  </a:txBody>
                  <a:tcPr marL="2351" marR="2351" anchor="ctr"/>
                </a:tc>
                <a:tc>
                  <a:txBody>
                    <a:bodyPr/>
                    <a:lstStyle/>
                    <a:p>
                      <a:pPr algn="l" fontAlgn="b">
                        <a:spcBef>
                          <a:spcPts val="200"/>
                        </a:spcBef>
                        <a:spcAft>
                          <a:spcPts val="200"/>
                        </a:spcAft>
                      </a:pPr>
                      <a:r>
                        <a:rPr lang="en-US" sz="1200" u="none" strike="noStrike" dirty="0">
                          <a:effectLst/>
                        </a:rPr>
                        <a:t>SP-190185</a:t>
                      </a:r>
                      <a:endParaRPr lang="en-US" sz="1200" b="0" i="0" u="none" strike="noStrike" dirty="0">
                        <a:solidFill>
                          <a:srgbClr val="000000"/>
                        </a:solidFill>
                        <a:effectLst/>
                        <a:latin typeface="Calibri" panose="020F0502020204030204" pitchFamily="34" charset="0"/>
                      </a:endParaRPr>
                    </a:p>
                  </a:txBody>
                  <a:tcPr marL="2351" marR="2351" anchor="ctr"/>
                </a:tc>
                <a:tc>
                  <a:txBody>
                    <a:bodyPr/>
                    <a:lstStyle/>
                    <a:p>
                      <a:pPr algn="l" fontAlgn="b">
                        <a:spcBef>
                          <a:spcPts val="200"/>
                        </a:spcBef>
                        <a:spcAft>
                          <a:spcPts val="200"/>
                        </a:spcAft>
                      </a:pPr>
                      <a:r>
                        <a:rPr lang="en-US" sz="1200" u="none" strike="noStrike">
                          <a:effectLst/>
                        </a:rPr>
                        <a:t>Mar-20</a:t>
                      </a:r>
                      <a:endParaRPr lang="en-US" sz="1200" b="0" i="0" u="none" strike="noStrike">
                        <a:solidFill>
                          <a:srgbClr val="000000"/>
                        </a:solidFill>
                        <a:effectLst/>
                        <a:latin typeface="Calibri" panose="020F0502020204030204" pitchFamily="34" charset="0"/>
                      </a:endParaRPr>
                    </a:p>
                  </a:txBody>
                  <a:tcPr marL="2351" marR="2351" anchor="ctr"/>
                </a:tc>
                <a:extLst>
                  <a:ext uri="{0D108BD9-81ED-4DB2-BD59-A6C34878D82A}">
                    <a16:rowId xmlns:a16="http://schemas.microsoft.com/office/drawing/2014/main" val="2826687160"/>
                  </a:ext>
                </a:extLst>
              </a:tr>
              <a:tr h="143402">
                <a:tc>
                  <a:txBody>
                    <a:bodyPr/>
                    <a:lstStyle/>
                    <a:p>
                      <a:pPr algn="l" fontAlgn="b">
                        <a:spcBef>
                          <a:spcPts val="200"/>
                        </a:spcBef>
                        <a:spcAft>
                          <a:spcPts val="200"/>
                        </a:spcAft>
                      </a:pPr>
                      <a:r>
                        <a:rPr lang="en-US" sz="1200" b="1" u="none" strike="noStrike">
                          <a:effectLst/>
                        </a:rPr>
                        <a:t>FS_SB_SMS</a:t>
                      </a:r>
                      <a:endParaRPr lang="en-US" sz="1200" b="1" i="0" u="none" strike="noStrike">
                        <a:solidFill>
                          <a:srgbClr val="000000"/>
                        </a:solidFill>
                        <a:effectLst/>
                        <a:latin typeface="Calibri" panose="020F0502020204030204" pitchFamily="34" charset="0"/>
                      </a:endParaRPr>
                    </a:p>
                  </a:txBody>
                  <a:tcPr marL="2351" marR="2351" anchor="ctr"/>
                </a:tc>
                <a:tc>
                  <a:txBody>
                    <a:bodyPr/>
                    <a:lstStyle/>
                    <a:p>
                      <a:pPr algn="l" fontAlgn="b">
                        <a:spcBef>
                          <a:spcPts val="200"/>
                        </a:spcBef>
                        <a:spcAft>
                          <a:spcPts val="200"/>
                        </a:spcAft>
                      </a:pPr>
                      <a:r>
                        <a:rPr lang="en-US" sz="1200" u="none" strike="noStrike" dirty="0">
                          <a:effectLst/>
                        </a:rPr>
                        <a:t>Study on service-based support for SMS in 5GC </a:t>
                      </a:r>
                      <a:endParaRPr lang="en-US" sz="1200" b="0" i="0" u="none" strike="noStrike" dirty="0">
                        <a:solidFill>
                          <a:srgbClr val="000000"/>
                        </a:solidFill>
                        <a:effectLst/>
                        <a:latin typeface="Calibri" panose="020F0502020204030204" pitchFamily="34" charset="0"/>
                      </a:endParaRPr>
                    </a:p>
                  </a:txBody>
                  <a:tcPr marL="2351" marR="2351" anchor="ctr"/>
                </a:tc>
                <a:tc>
                  <a:txBody>
                    <a:bodyPr/>
                    <a:lstStyle/>
                    <a:p>
                      <a:pPr algn="l" fontAlgn="b">
                        <a:spcBef>
                          <a:spcPts val="200"/>
                        </a:spcBef>
                        <a:spcAft>
                          <a:spcPts val="200"/>
                        </a:spcAft>
                      </a:pPr>
                      <a:r>
                        <a:rPr lang="en-US" sz="1200" u="none" strike="noStrike" dirty="0">
                          <a:effectLst/>
                        </a:rPr>
                        <a:t>SP-190184</a:t>
                      </a:r>
                      <a:endParaRPr lang="en-US" sz="1200" b="0" i="0" u="none" strike="noStrike" dirty="0">
                        <a:solidFill>
                          <a:srgbClr val="000000"/>
                        </a:solidFill>
                        <a:effectLst/>
                        <a:latin typeface="Calibri" panose="020F0502020204030204" pitchFamily="34" charset="0"/>
                      </a:endParaRPr>
                    </a:p>
                  </a:txBody>
                  <a:tcPr marL="2351" marR="2351" anchor="ctr"/>
                </a:tc>
                <a:tc>
                  <a:txBody>
                    <a:bodyPr/>
                    <a:lstStyle/>
                    <a:p>
                      <a:pPr algn="l" fontAlgn="b">
                        <a:spcBef>
                          <a:spcPts val="200"/>
                        </a:spcBef>
                        <a:spcAft>
                          <a:spcPts val="200"/>
                        </a:spcAft>
                      </a:pPr>
                      <a:r>
                        <a:rPr lang="en-US" sz="1200" u="none" strike="noStrike">
                          <a:effectLst/>
                        </a:rPr>
                        <a:t>Dec-19</a:t>
                      </a:r>
                      <a:endParaRPr lang="en-US" sz="1200" b="0" i="0" u="none" strike="noStrike">
                        <a:solidFill>
                          <a:srgbClr val="000000"/>
                        </a:solidFill>
                        <a:effectLst/>
                        <a:latin typeface="Calibri" panose="020F0502020204030204" pitchFamily="34" charset="0"/>
                      </a:endParaRPr>
                    </a:p>
                  </a:txBody>
                  <a:tcPr marL="2351" marR="2351" anchor="ctr"/>
                </a:tc>
                <a:extLst>
                  <a:ext uri="{0D108BD9-81ED-4DB2-BD59-A6C34878D82A}">
                    <a16:rowId xmlns:a16="http://schemas.microsoft.com/office/drawing/2014/main" val="2786713952"/>
                  </a:ext>
                </a:extLst>
              </a:tr>
              <a:tr h="190420">
                <a:tc>
                  <a:txBody>
                    <a:bodyPr/>
                    <a:lstStyle/>
                    <a:p>
                      <a:pPr algn="l" fontAlgn="b">
                        <a:spcBef>
                          <a:spcPts val="200"/>
                        </a:spcBef>
                        <a:spcAft>
                          <a:spcPts val="200"/>
                        </a:spcAft>
                      </a:pPr>
                      <a:r>
                        <a:rPr lang="en-US" sz="1200" b="1" u="none" strike="noStrike">
                          <a:effectLst/>
                        </a:rPr>
                        <a:t>FS_5G_ProSe</a:t>
                      </a:r>
                      <a:endParaRPr lang="en-US" sz="1200" b="1" i="0" u="none" strike="noStrike">
                        <a:solidFill>
                          <a:srgbClr val="000000"/>
                        </a:solidFill>
                        <a:effectLst/>
                        <a:latin typeface="Calibri" panose="020F0502020204030204" pitchFamily="34" charset="0"/>
                      </a:endParaRPr>
                    </a:p>
                  </a:txBody>
                  <a:tcPr marL="2351" marR="2351" anchor="ctr"/>
                </a:tc>
                <a:tc>
                  <a:txBody>
                    <a:bodyPr/>
                    <a:lstStyle/>
                    <a:p>
                      <a:pPr algn="l" fontAlgn="b">
                        <a:spcBef>
                          <a:spcPts val="200"/>
                        </a:spcBef>
                        <a:spcAft>
                          <a:spcPts val="200"/>
                        </a:spcAft>
                      </a:pPr>
                      <a:r>
                        <a:rPr lang="en-US" sz="1200" u="none" strike="noStrike" dirty="0">
                          <a:effectLst/>
                        </a:rPr>
                        <a:t>Study on system enhancement for Proximity based Services in 5GS </a:t>
                      </a:r>
                      <a:endParaRPr lang="en-US" sz="1200" b="0" i="0" u="none" strike="noStrike" dirty="0">
                        <a:solidFill>
                          <a:srgbClr val="000000"/>
                        </a:solidFill>
                        <a:effectLst/>
                        <a:latin typeface="Calibri" panose="020F0502020204030204" pitchFamily="34" charset="0"/>
                      </a:endParaRPr>
                    </a:p>
                  </a:txBody>
                  <a:tcPr marL="2351" marR="2351" anchor="ctr"/>
                </a:tc>
                <a:tc>
                  <a:txBody>
                    <a:bodyPr/>
                    <a:lstStyle/>
                    <a:p>
                      <a:pPr algn="l" fontAlgn="b">
                        <a:spcBef>
                          <a:spcPts val="200"/>
                        </a:spcBef>
                        <a:spcAft>
                          <a:spcPts val="200"/>
                        </a:spcAft>
                      </a:pPr>
                      <a:r>
                        <a:rPr lang="en-US" sz="1200" u="none" strike="noStrike" dirty="0">
                          <a:effectLst/>
                        </a:rPr>
                        <a:t>SP-190443</a:t>
                      </a:r>
                      <a:endParaRPr lang="en-US" sz="1200" b="0" i="0" u="none" strike="noStrike" dirty="0">
                        <a:solidFill>
                          <a:srgbClr val="000000"/>
                        </a:solidFill>
                        <a:effectLst/>
                        <a:latin typeface="Calibri" panose="020F0502020204030204" pitchFamily="34" charset="0"/>
                      </a:endParaRPr>
                    </a:p>
                  </a:txBody>
                  <a:tcPr marL="2351" marR="2351" anchor="ctr"/>
                </a:tc>
                <a:tc>
                  <a:txBody>
                    <a:bodyPr/>
                    <a:lstStyle/>
                    <a:p>
                      <a:pPr algn="l" fontAlgn="b">
                        <a:spcBef>
                          <a:spcPts val="200"/>
                        </a:spcBef>
                        <a:spcAft>
                          <a:spcPts val="200"/>
                        </a:spcAft>
                      </a:pPr>
                      <a:r>
                        <a:rPr lang="en-US" sz="1200" u="none" strike="noStrike" dirty="0">
                          <a:effectLst/>
                        </a:rPr>
                        <a:t>Jun-20</a:t>
                      </a:r>
                      <a:endParaRPr lang="en-US" sz="1200" b="0" i="0" u="none" strike="noStrike" dirty="0">
                        <a:solidFill>
                          <a:srgbClr val="000000"/>
                        </a:solidFill>
                        <a:effectLst/>
                        <a:latin typeface="Calibri" panose="020F0502020204030204" pitchFamily="34" charset="0"/>
                      </a:endParaRPr>
                    </a:p>
                  </a:txBody>
                  <a:tcPr marL="2351" marR="2351" anchor="ctr"/>
                </a:tc>
                <a:extLst>
                  <a:ext uri="{0D108BD9-81ED-4DB2-BD59-A6C34878D82A}">
                    <a16:rowId xmlns:a16="http://schemas.microsoft.com/office/drawing/2014/main" val="2389227443"/>
                  </a:ext>
                </a:extLst>
              </a:tr>
              <a:tr h="143402">
                <a:tc>
                  <a:txBody>
                    <a:bodyPr/>
                    <a:lstStyle/>
                    <a:p>
                      <a:pPr algn="l" fontAlgn="b">
                        <a:spcBef>
                          <a:spcPts val="200"/>
                        </a:spcBef>
                        <a:spcAft>
                          <a:spcPts val="200"/>
                        </a:spcAft>
                      </a:pPr>
                      <a:r>
                        <a:rPr lang="en-US" sz="1200" b="1" u="none" strike="noStrike">
                          <a:effectLst/>
                        </a:rPr>
                        <a:t>FS_UPCAS</a:t>
                      </a:r>
                      <a:endParaRPr lang="en-US" sz="1200" b="1" i="0" u="none" strike="noStrike">
                        <a:solidFill>
                          <a:srgbClr val="000000"/>
                        </a:solidFill>
                        <a:effectLst/>
                        <a:latin typeface="Calibri" panose="020F0502020204030204" pitchFamily="34" charset="0"/>
                      </a:endParaRPr>
                    </a:p>
                  </a:txBody>
                  <a:tcPr marL="2351" marR="2351" anchor="ctr"/>
                </a:tc>
                <a:tc>
                  <a:txBody>
                    <a:bodyPr/>
                    <a:lstStyle/>
                    <a:p>
                      <a:pPr algn="l" fontAlgn="b">
                        <a:spcBef>
                          <a:spcPts val="200"/>
                        </a:spcBef>
                        <a:spcAft>
                          <a:spcPts val="200"/>
                        </a:spcAft>
                      </a:pPr>
                      <a:r>
                        <a:rPr lang="en-US" sz="1200" u="none" strike="noStrike">
                          <a:effectLst/>
                        </a:rPr>
                        <a:t>Study on UPF enhancement for control and SBA</a:t>
                      </a:r>
                      <a:endParaRPr lang="en-US" sz="1200" b="0" i="0" u="none" strike="noStrike">
                        <a:solidFill>
                          <a:srgbClr val="000000"/>
                        </a:solidFill>
                        <a:effectLst/>
                        <a:latin typeface="Calibri" panose="020F0502020204030204" pitchFamily="34" charset="0"/>
                      </a:endParaRPr>
                    </a:p>
                  </a:txBody>
                  <a:tcPr marL="2351" marR="2351" anchor="ctr"/>
                </a:tc>
                <a:tc>
                  <a:txBody>
                    <a:bodyPr/>
                    <a:lstStyle/>
                    <a:p>
                      <a:pPr algn="l" fontAlgn="b">
                        <a:spcBef>
                          <a:spcPts val="200"/>
                        </a:spcBef>
                        <a:spcAft>
                          <a:spcPts val="200"/>
                        </a:spcAft>
                      </a:pPr>
                      <a:r>
                        <a:rPr lang="en-US" sz="1200" u="none" strike="noStrike" dirty="0">
                          <a:effectLst/>
                        </a:rPr>
                        <a:t>SP-190187</a:t>
                      </a:r>
                      <a:endParaRPr lang="en-US" sz="1200" b="0" i="0" u="none" strike="noStrike" dirty="0">
                        <a:solidFill>
                          <a:srgbClr val="000000"/>
                        </a:solidFill>
                        <a:effectLst/>
                        <a:latin typeface="Calibri" panose="020F0502020204030204" pitchFamily="34" charset="0"/>
                      </a:endParaRPr>
                    </a:p>
                  </a:txBody>
                  <a:tcPr marL="2351" marR="2351" anchor="ctr"/>
                </a:tc>
                <a:tc>
                  <a:txBody>
                    <a:bodyPr/>
                    <a:lstStyle/>
                    <a:p>
                      <a:pPr algn="l" fontAlgn="b">
                        <a:spcBef>
                          <a:spcPts val="200"/>
                        </a:spcBef>
                        <a:spcAft>
                          <a:spcPts val="200"/>
                        </a:spcAft>
                      </a:pPr>
                      <a:r>
                        <a:rPr lang="en-US" sz="1200" u="none" strike="noStrike">
                          <a:effectLst/>
                        </a:rPr>
                        <a:t>Mar-20</a:t>
                      </a:r>
                      <a:endParaRPr lang="en-US" sz="1200" b="0" i="0" u="none" strike="noStrike">
                        <a:solidFill>
                          <a:srgbClr val="000000"/>
                        </a:solidFill>
                        <a:effectLst/>
                        <a:latin typeface="Calibri" panose="020F0502020204030204" pitchFamily="34" charset="0"/>
                      </a:endParaRPr>
                    </a:p>
                  </a:txBody>
                  <a:tcPr marL="2351" marR="2351" anchor="ctr"/>
                </a:tc>
                <a:extLst>
                  <a:ext uri="{0D108BD9-81ED-4DB2-BD59-A6C34878D82A}">
                    <a16:rowId xmlns:a16="http://schemas.microsoft.com/office/drawing/2014/main" val="3459618487"/>
                  </a:ext>
                </a:extLst>
              </a:tr>
              <a:tr h="143402">
                <a:tc>
                  <a:txBody>
                    <a:bodyPr/>
                    <a:lstStyle/>
                    <a:p>
                      <a:pPr algn="l" fontAlgn="b">
                        <a:spcBef>
                          <a:spcPts val="200"/>
                        </a:spcBef>
                        <a:spcAft>
                          <a:spcPts val="200"/>
                        </a:spcAft>
                      </a:pPr>
                      <a:r>
                        <a:rPr lang="en-US" sz="1200" b="1" u="none" strike="noStrike" dirty="0">
                          <a:effectLst/>
                        </a:rPr>
                        <a:t>FS_UUI5</a:t>
                      </a:r>
                      <a:endParaRPr lang="en-US" sz="1200" b="1" i="0" u="none" strike="noStrike" dirty="0">
                        <a:solidFill>
                          <a:srgbClr val="000000"/>
                        </a:solidFill>
                        <a:effectLst/>
                        <a:latin typeface="Calibri" panose="020F0502020204030204" pitchFamily="34" charset="0"/>
                      </a:endParaRPr>
                    </a:p>
                  </a:txBody>
                  <a:tcPr marL="2351" marR="2351" anchor="ctr"/>
                </a:tc>
                <a:tc>
                  <a:txBody>
                    <a:bodyPr/>
                    <a:lstStyle/>
                    <a:p>
                      <a:pPr algn="l" fontAlgn="b">
                        <a:spcBef>
                          <a:spcPts val="200"/>
                        </a:spcBef>
                        <a:spcAft>
                          <a:spcPts val="200"/>
                        </a:spcAft>
                      </a:pPr>
                      <a:r>
                        <a:rPr lang="en-US" sz="1200" u="none" strike="noStrike">
                          <a:effectLst/>
                        </a:rPr>
                        <a:t>Study on the Usage of User Identifiers in the 5G System</a:t>
                      </a:r>
                      <a:endParaRPr lang="en-US" sz="1200" b="0" i="0" u="none" strike="noStrike">
                        <a:solidFill>
                          <a:srgbClr val="000000"/>
                        </a:solidFill>
                        <a:effectLst/>
                        <a:latin typeface="Calibri" panose="020F0502020204030204" pitchFamily="34" charset="0"/>
                      </a:endParaRPr>
                    </a:p>
                  </a:txBody>
                  <a:tcPr marL="2351" marR="2351" anchor="ctr"/>
                </a:tc>
                <a:tc>
                  <a:txBody>
                    <a:bodyPr/>
                    <a:lstStyle/>
                    <a:p>
                      <a:pPr algn="l" fontAlgn="b">
                        <a:spcBef>
                          <a:spcPts val="200"/>
                        </a:spcBef>
                        <a:spcAft>
                          <a:spcPts val="200"/>
                        </a:spcAft>
                      </a:pPr>
                      <a:r>
                        <a:rPr lang="en-US" sz="1200" u="none" strike="noStrike">
                          <a:effectLst/>
                        </a:rPr>
                        <a:t>SP-190450</a:t>
                      </a:r>
                      <a:endParaRPr lang="en-US" sz="1200" b="0" i="0" u="none" strike="noStrike">
                        <a:solidFill>
                          <a:srgbClr val="000000"/>
                        </a:solidFill>
                        <a:effectLst/>
                        <a:latin typeface="Calibri" panose="020F0502020204030204" pitchFamily="34" charset="0"/>
                      </a:endParaRPr>
                    </a:p>
                  </a:txBody>
                  <a:tcPr marL="2351" marR="2351" anchor="ctr"/>
                </a:tc>
                <a:tc>
                  <a:txBody>
                    <a:bodyPr/>
                    <a:lstStyle/>
                    <a:p>
                      <a:pPr algn="l" fontAlgn="b">
                        <a:spcBef>
                          <a:spcPts val="200"/>
                        </a:spcBef>
                        <a:spcAft>
                          <a:spcPts val="200"/>
                        </a:spcAft>
                      </a:pPr>
                      <a:r>
                        <a:rPr lang="en-US" sz="1200" u="none" strike="noStrike" dirty="0">
                          <a:effectLst/>
                        </a:rPr>
                        <a:t>Jun-20</a:t>
                      </a:r>
                      <a:endParaRPr lang="en-US" sz="1200" b="0" i="0" u="none" strike="noStrike" dirty="0">
                        <a:solidFill>
                          <a:srgbClr val="000000"/>
                        </a:solidFill>
                        <a:effectLst/>
                        <a:latin typeface="Calibri" panose="020F0502020204030204" pitchFamily="34" charset="0"/>
                      </a:endParaRPr>
                    </a:p>
                  </a:txBody>
                  <a:tcPr marL="2351" marR="2351" anchor="ctr"/>
                </a:tc>
                <a:extLst>
                  <a:ext uri="{0D108BD9-81ED-4DB2-BD59-A6C34878D82A}">
                    <a16:rowId xmlns:a16="http://schemas.microsoft.com/office/drawing/2014/main" val="1649138088"/>
                  </a:ext>
                </a:extLst>
              </a:tr>
              <a:tr h="143402">
                <a:tc>
                  <a:txBody>
                    <a:bodyPr/>
                    <a:lstStyle/>
                    <a:p>
                      <a:pPr algn="l" fontAlgn="b">
                        <a:spcBef>
                          <a:spcPts val="200"/>
                        </a:spcBef>
                        <a:spcAft>
                          <a:spcPts val="200"/>
                        </a:spcAft>
                      </a:pPr>
                      <a:r>
                        <a:rPr lang="en-US" sz="1200" b="1" u="none" strike="noStrike" dirty="0" err="1">
                          <a:effectLst/>
                        </a:rPr>
                        <a:t>FS_eUEPO</a:t>
                      </a:r>
                      <a:endParaRPr lang="en-US" sz="1200" b="1" i="0" u="none" strike="noStrike" dirty="0">
                        <a:solidFill>
                          <a:srgbClr val="000000"/>
                        </a:solidFill>
                        <a:effectLst/>
                        <a:latin typeface="Calibri" panose="020F0502020204030204" pitchFamily="34" charset="0"/>
                      </a:endParaRPr>
                    </a:p>
                  </a:txBody>
                  <a:tcPr marL="2351" marR="2351" anchor="ctr"/>
                </a:tc>
                <a:tc>
                  <a:txBody>
                    <a:bodyPr/>
                    <a:lstStyle/>
                    <a:p>
                      <a:pPr algn="l" fontAlgn="b">
                        <a:spcBef>
                          <a:spcPts val="200"/>
                        </a:spcBef>
                        <a:spcAft>
                          <a:spcPts val="200"/>
                        </a:spcAft>
                      </a:pPr>
                      <a:r>
                        <a:rPr lang="en-US" sz="1200" u="none" strike="noStrike">
                          <a:effectLst/>
                        </a:rPr>
                        <a:t>Study on enhancement of 5G UE Policy</a:t>
                      </a:r>
                      <a:endParaRPr lang="en-US" sz="1200" b="0" i="0" u="none" strike="noStrike">
                        <a:solidFill>
                          <a:srgbClr val="000000"/>
                        </a:solidFill>
                        <a:effectLst/>
                        <a:latin typeface="Calibri" panose="020F0502020204030204" pitchFamily="34" charset="0"/>
                      </a:endParaRPr>
                    </a:p>
                  </a:txBody>
                  <a:tcPr marL="2351" marR="2351" anchor="ctr"/>
                </a:tc>
                <a:tc>
                  <a:txBody>
                    <a:bodyPr/>
                    <a:lstStyle/>
                    <a:p>
                      <a:pPr algn="l" fontAlgn="b">
                        <a:spcBef>
                          <a:spcPts val="200"/>
                        </a:spcBef>
                        <a:spcAft>
                          <a:spcPts val="200"/>
                        </a:spcAft>
                      </a:pPr>
                      <a:r>
                        <a:rPr lang="en-US" sz="1200" u="none" strike="noStrike">
                          <a:effectLst/>
                        </a:rPr>
                        <a:t>SP-190449</a:t>
                      </a:r>
                      <a:endParaRPr lang="en-US" sz="1200" b="0" i="0" u="none" strike="noStrike">
                        <a:solidFill>
                          <a:srgbClr val="000000"/>
                        </a:solidFill>
                        <a:effectLst/>
                        <a:latin typeface="Calibri" panose="020F0502020204030204" pitchFamily="34" charset="0"/>
                      </a:endParaRPr>
                    </a:p>
                  </a:txBody>
                  <a:tcPr marL="2351" marR="2351" anchor="ctr"/>
                </a:tc>
                <a:tc>
                  <a:txBody>
                    <a:bodyPr/>
                    <a:lstStyle/>
                    <a:p>
                      <a:pPr algn="l" fontAlgn="b">
                        <a:spcBef>
                          <a:spcPts val="200"/>
                        </a:spcBef>
                        <a:spcAft>
                          <a:spcPts val="200"/>
                        </a:spcAft>
                      </a:pPr>
                      <a:r>
                        <a:rPr lang="en-US" sz="1200" u="none" strike="noStrike" dirty="0">
                          <a:effectLst/>
                        </a:rPr>
                        <a:t>Mar-20</a:t>
                      </a:r>
                      <a:endParaRPr lang="en-US" sz="1200" b="0" i="0" u="none" strike="noStrike" dirty="0">
                        <a:solidFill>
                          <a:srgbClr val="000000"/>
                        </a:solidFill>
                        <a:effectLst/>
                        <a:latin typeface="Calibri" panose="020F0502020204030204" pitchFamily="34" charset="0"/>
                      </a:endParaRPr>
                    </a:p>
                  </a:txBody>
                  <a:tcPr marL="2351" marR="2351" anchor="ctr"/>
                </a:tc>
                <a:extLst>
                  <a:ext uri="{0D108BD9-81ED-4DB2-BD59-A6C34878D82A}">
                    <a16:rowId xmlns:a16="http://schemas.microsoft.com/office/drawing/2014/main" val="3722243655"/>
                  </a:ext>
                </a:extLst>
              </a:tr>
            </a:tbl>
          </a:graphicData>
        </a:graphic>
      </p:graphicFrame>
      <p:sp>
        <p:nvSpPr>
          <p:cNvPr id="5" name="Content Placeholder 2">
            <a:extLst>
              <a:ext uri="{FF2B5EF4-FFF2-40B4-BE49-F238E27FC236}">
                <a16:creationId xmlns:a16="http://schemas.microsoft.com/office/drawing/2014/main" id="{6580C273-6427-430D-81FF-68BBEC461641}"/>
              </a:ext>
            </a:extLst>
          </p:cNvPr>
          <p:cNvSpPr txBox="1">
            <a:spLocks/>
          </p:cNvSpPr>
          <p:nvPr/>
        </p:nvSpPr>
        <p:spPr bwMode="auto">
          <a:xfrm>
            <a:off x="80756" y="1432028"/>
            <a:ext cx="8669130" cy="359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defRPr/>
            </a:pPr>
            <a:r>
              <a:rPr lang="en-GB" sz="2000" kern="0" dirty="0"/>
              <a:t>Rel-17 Study Items approved at SA#82/83/84: </a:t>
            </a:r>
            <a:endParaRPr lang="de-DE" sz="1600" kern="0" dirty="0"/>
          </a:p>
          <a:p>
            <a:pPr lvl="1">
              <a:defRPr/>
            </a:pPr>
            <a:endParaRPr lang="en-US" sz="1600" kern="0" dirty="0"/>
          </a:p>
          <a:p>
            <a:pPr marL="0" indent="0">
              <a:buFontTx/>
              <a:buNone/>
              <a:defRPr/>
            </a:pPr>
            <a:r>
              <a:rPr lang="de-DE" sz="1800" kern="0" dirty="0"/>
              <a:t>	</a:t>
            </a:r>
            <a:endParaRPr lang="de-DE" altLang="de-DE" sz="1600" kern="0" dirty="0"/>
          </a:p>
        </p:txBody>
      </p:sp>
    </p:spTree>
    <p:extLst>
      <p:ext uri="{BB962C8B-B14F-4D97-AF65-F5344CB8AC3E}">
        <p14:creationId xmlns:p14="http://schemas.microsoft.com/office/powerpoint/2010/main" val="1473921460"/>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5C34CD54-BB15-495E-A19C-0CF22D364492}"/>
              </a:ext>
            </a:extLst>
          </p:cNvPr>
          <p:cNvSpPr>
            <a:spLocks noGrp="1"/>
          </p:cNvSpPr>
          <p:nvPr>
            <p:ph type="title"/>
          </p:nvPr>
        </p:nvSpPr>
        <p:spPr>
          <a:xfrm>
            <a:off x="110573" y="138164"/>
            <a:ext cx="7249716" cy="857250"/>
          </a:xfrm>
        </p:spPr>
        <p:txBody>
          <a:bodyPr/>
          <a:lstStyle/>
          <a:p>
            <a:r>
              <a:rPr lang="en-GB" altLang="en-US" b="1" dirty="0"/>
              <a:t>2.4) Rel-17 Work (2/3)</a:t>
            </a:r>
          </a:p>
        </p:txBody>
      </p:sp>
      <p:graphicFrame>
        <p:nvGraphicFramePr>
          <p:cNvPr id="6" name="Table 5">
            <a:extLst>
              <a:ext uri="{FF2B5EF4-FFF2-40B4-BE49-F238E27FC236}">
                <a16:creationId xmlns:a16="http://schemas.microsoft.com/office/drawing/2014/main" id="{8ADF5A0C-9533-4D35-B618-A86048145E12}"/>
              </a:ext>
            </a:extLst>
          </p:cNvPr>
          <p:cNvGraphicFramePr>
            <a:graphicFrameLocks noGrp="1"/>
          </p:cNvGraphicFramePr>
          <p:nvPr>
            <p:extLst>
              <p:ext uri="{D42A27DB-BD31-4B8C-83A1-F6EECF244321}">
                <p14:modId xmlns:p14="http://schemas.microsoft.com/office/powerpoint/2010/main" val="2759880990"/>
              </p:ext>
            </p:extLst>
          </p:nvPr>
        </p:nvGraphicFramePr>
        <p:xfrm>
          <a:off x="667620" y="1675765"/>
          <a:ext cx="8067367" cy="1960854"/>
        </p:xfrm>
        <a:graphic>
          <a:graphicData uri="http://schemas.openxmlformats.org/drawingml/2006/table">
            <a:tbl>
              <a:tblPr>
                <a:tableStyleId>{5C22544A-7EE6-4342-B048-85BDC9FD1C3A}</a:tableStyleId>
              </a:tblPr>
              <a:tblGrid>
                <a:gridCol w="1355797">
                  <a:extLst>
                    <a:ext uri="{9D8B030D-6E8A-4147-A177-3AD203B41FA5}">
                      <a16:colId xmlns:a16="http://schemas.microsoft.com/office/drawing/2014/main" val="1946023712"/>
                    </a:ext>
                  </a:extLst>
                </a:gridCol>
                <a:gridCol w="4659115">
                  <a:extLst>
                    <a:ext uri="{9D8B030D-6E8A-4147-A177-3AD203B41FA5}">
                      <a16:colId xmlns:a16="http://schemas.microsoft.com/office/drawing/2014/main" val="1620079814"/>
                    </a:ext>
                  </a:extLst>
                </a:gridCol>
                <a:gridCol w="1165235">
                  <a:extLst>
                    <a:ext uri="{9D8B030D-6E8A-4147-A177-3AD203B41FA5}">
                      <a16:colId xmlns:a16="http://schemas.microsoft.com/office/drawing/2014/main" val="2527939639"/>
                    </a:ext>
                  </a:extLst>
                </a:gridCol>
                <a:gridCol w="887220">
                  <a:extLst>
                    <a:ext uri="{9D8B030D-6E8A-4147-A177-3AD203B41FA5}">
                      <a16:colId xmlns:a16="http://schemas.microsoft.com/office/drawing/2014/main" val="2030157190"/>
                    </a:ext>
                  </a:extLst>
                </a:gridCol>
              </a:tblGrid>
              <a:tr h="143402">
                <a:tc>
                  <a:txBody>
                    <a:bodyPr/>
                    <a:lstStyle/>
                    <a:p>
                      <a:pPr algn="ctr" fontAlgn="b"/>
                      <a:r>
                        <a:rPr lang="en-US" sz="1400" b="1" i="0" u="none" strike="noStrike" dirty="0">
                          <a:solidFill>
                            <a:srgbClr val="000000"/>
                          </a:solidFill>
                          <a:effectLst/>
                          <a:latin typeface="Calibri" panose="020F0502020204030204" pitchFamily="34" charset="0"/>
                        </a:rPr>
                        <a:t>WI Code</a:t>
                      </a:r>
                    </a:p>
                  </a:txBody>
                  <a:tcPr marL="2351" marR="2351" anchor="ctr">
                    <a:solidFill>
                      <a:srgbClr val="00B050"/>
                    </a:solidFill>
                  </a:tcPr>
                </a:tc>
                <a:tc>
                  <a:txBody>
                    <a:bodyPr/>
                    <a:lstStyle/>
                    <a:p>
                      <a:pPr algn="ctr" fontAlgn="b"/>
                      <a:r>
                        <a:rPr lang="en-US" sz="1400" b="1" i="0" u="none" strike="noStrike" dirty="0">
                          <a:solidFill>
                            <a:srgbClr val="000000"/>
                          </a:solidFill>
                          <a:effectLst/>
                          <a:latin typeface="Calibri" panose="020F0502020204030204" pitchFamily="34" charset="0"/>
                        </a:rPr>
                        <a:t>Title</a:t>
                      </a:r>
                    </a:p>
                  </a:txBody>
                  <a:tcPr marL="2351" marR="2351" anchor="ctr">
                    <a:solidFill>
                      <a:srgbClr val="00B050"/>
                    </a:solidFill>
                  </a:tcPr>
                </a:tc>
                <a:tc>
                  <a:txBody>
                    <a:bodyPr/>
                    <a:lstStyle/>
                    <a:p>
                      <a:pPr algn="ctr" fontAlgn="b"/>
                      <a:r>
                        <a:rPr lang="en-US" sz="1400" b="1" i="0" u="none" strike="noStrike" dirty="0">
                          <a:solidFill>
                            <a:srgbClr val="000000"/>
                          </a:solidFill>
                          <a:effectLst/>
                          <a:latin typeface="Calibri" panose="020F0502020204030204" pitchFamily="34" charset="0"/>
                        </a:rPr>
                        <a:t>Doc#</a:t>
                      </a:r>
                    </a:p>
                  </a:txBody>
                  <a:tcPr marL="2351" marR="2351" anchor="ctr">
                    <a:solidFill>
                      <a:srgbClr val="00B050"/>
                    </a:solidFill>
                  </a:tcPr>
                </a:tc>
                <a:tc>
                  <a:txBody>
                    <a:bodyPr/>
                    <a:lstStyle/>
                    <a:p>
                      <a:pPr algn="ctr" fontAlgn="b"/>
                      <a:r>
                        <a:rPr lang="en-US" sz="1400" b="1" i="0" u="none" strike="noStrike" dirty="0">
                          <a:solidFill>
                            <a:srgbClr val="000000"/>
                          </a:solidFill>
                          <a:effectLst/>
                          <a:latin typeface="Calibri" panose="020F0502020204030204" pitchFamily="34" charset="0"/>
                        </a:rPr>
                        <a:t>Target Date</a:t>
                      </a:r>
                    </a:p>
                  </a:txBody>
                  <a:tcPr marL="2351" marR="2351" anchor="ctr">
                    <a:solidFill>
                      <a:srgbClr val="00B050"/>
                    </a:solidFill>
                  </a:tcPr>
                </a:tc>
                <a:extLst>
                  <a:ext uri="{0D108BD9-81ED-4DB2-BD59-A6C34878D82A}">
                    <a16:rowId xmlns:a16="http://schemas.microsoft.com/office/drawing/2014/main" val="1655900927"/>
                  </a:ext>
                </a:extLst>
              </a:tr>
              <a:tr h="143402">
                <a:tc>
                  <a:txBody>
                    <a:bodyPr/>
                    <a:lstStyle/>
                    <a:p>
                      <a:pPr algn="l" fontAlgn="b"/>
                      <a:r>
                        <a:rPr lang="en-US" sz="1200" b="1" u="none" strike="noStrike" dirty="0">
                          <a:effectLst/>
                        </a:rPr>
                        <a:t>FS_eNA_ph2</a:t>
                      </a:r>
                      <a:endParaRPr lang="en-US" sz="1200" b="1" i="0" u="none" strike="noStrike" dirty="0">
                        <a:solidFill>
                          <a:srgbClr val="000000"/>
                        </a:solidFill>
                        <a:effectLst/>
                        <a:latin typeface="Calibri" panose="020F0502020204030204" pitchFamily="34" charset="0"/>
                      </a:endParaRPr>
                    </a:p>
                  </a:txBody>
                  <a:tcPr marL="2351" marR="2351" anchor="ctr"/>
                </a:tc>
                <a:tc>
                  <a:txBody>
                    <a:bodyPr/>
                    <a:lstStyle/>
                    <a:p>
                      <a:pPr algn="l" fontAlgn="b"/>
                      <a:r>
                        <a:rPr lang="en-US" sz="1200" u="none" strike="noStrike" dirty="0">
                          <a:effectLst/>
                        </a:rPr>
                        <a:t>Study on Enablers for Network Automation for 5G - phase 2</a:t>
                      </a:r>
                      <a:endParaRPr lang="en-US" sz="1200" b="0" i="0" u="none" strike="noStrike" dirty="0">
                        <a:solidFill>
                          <a:srgbClr val="000000"/>
                        </a:solidFill>
                        <a:effectLst/>
                        <a:latin typeface="Calibri" panose="020F0502020204030204" pitchFamily="34" charset="0"/>
                      </a:endParaRPr>
                    </a:p>
                  </a:txBody>
                  <a:tcPr marL="2351" marR="2351" anchor="ctr"/>
                </a:tc>
                <a:tc>
                  <a:txBody>
                    <a:bodyPr/>
                    <a:lstStyle/>
                    <a:p>
                      <a:pPr algn="l" fontAlgn="b"/>
                      <a:r>
                        <a:rPr lang="en-US" sz="1200" u="none" strike="noStrike" dirty="0">
                          <a:effectLst/>
                        </a:rPr>
                        <a:t>SP-190557</a:t>
                      </a:r>
                      <a:endParaRPr lang="en-US" sz="1200" b="0" i="0" u="none" strike="noStrike" dirty="0">
                        <a:solidFill>
                          <a:srgbClr val="000000"/>
                        </a:solidFill>
                        <a:effectLst/>
                        <a:latin typeface="Calibri" panose="020F0502020204030204" pitchFamily="34" charset="0"/>
                      </a:endParaRPr>
                    </a:p>
                  </a:txBody>
                  <a:tcPr marL="2351" marR="2351" anchor="ctr"/>
                </a:tc>
                <a:tc>
                  <a:txBody>
                    <a:bodyPr/>
                    <a:lstStyle/>
                    <a:p>
                      <a:pPr algn="l" fontAlgn="b"/>
                      <a:r>
                        <a:rPr lang="en-US" sz="1200" u="none" strike="noStrike">
                          <a:effectLst/>
                        </a:rPr>
                        <a:t>Mar-20</a:t>
                      </a:r>
                      <a:endParaRPr lang="en-US" sz="1200" b="0" i="0" u="none" strike="noStrike">
                        <a:solidFill>
                          <a:srgbClr val="000000"/>
                        </a:solidFill>
                        <a:effectLst/>
                        <a:latin typeface="Calibri" panose="020F0502020204030204" pitchFamily="34" charset="0"/>
                      </a:endParaRPr>
                    </a:p>
                  </a:txBody>
                  <a:tcPr marL="2351" marR="2351" anchor="ctr"/>
                </a:tc>
                <a:extLst>
                  <a:ext uri="{0D108BD9-81ED-4DB2-BD59-A6C34878D82A}">
                    <a16:rowId xmlns:a16="http://schemas.microsoft.com/office/drawing/2014/main" val="995466347"/>
                  </a:ext>
                </a:extLst>
              </a:tr>
              <a:tr h="143402">
                <a:tc>
                  <a:txBody>
                    <a:bodyPr/>
                    <a:lstStyle/>
                    <a:p>
                      <a:pPr algn="l" fontAlgn="b"/>
                      <a:r>
                        <a:rPr lang="en-US" sz="1200" b="1" u="none" strike="noStrike" dirty="0" err="1">
                          <a:effectLst/>
                        </a:rPr>
                        <a:t>FS_eNPN</a:t>
                      </a:r>
                      <a:r>
                        <a:rPr lang="en-US" sz="1200" b="1" u="none" strike="noStrike" dirty="0">
                          <a:effectLst/>
                        </a:rPr>
                        <a:t> </a:t>
                      </a:r>
                      <a:endParaRPr lang="en-US" sz="1200" b="1" i="0" u="none" strike="noStrike" dirty="0">
                        <a:solidFill>
                          <a:srgbClr val="000000"/>
                        </a:solidFill>
                        <a:effectLst/>
                        <a:latin typeface="Calibri" panose="020F0502020204030204" pitchFamily="34" charset="0"/>
                      </a:endParaRPr>
                    </a:p>
                  </a:txBody>
                  <a:tcPr marL="2351" marR="2351" anchor="ctr"/>
                </a:tc>
                <a:tc>
                  <a:txBody>
                    <a:bodyPr/>
                    <a:lstStyle/>
                    <a:p>
                      <a:pPr algn="l" fontAlgn="b"/>
                      <a:r>
                        <a:rPr lang="en-US" sz="1200" u="none" strike="noStrike" dirty="0">
                          <a:effectLst/>
                        </a:rPr>
                        <a:t>Study on enhanced support of Non-Public Networks </a:t>
                      </a:r>
                      <a:endParaRPr lang="en-US" sz="1200" b="0" i="0" u="none" strike="noStrike" dirty="0">
                        <a:solidFill>
                          <a:srgbClr val="000000"/>
                        </a:solidFill>
                        <a:effectLst/>
                        <a:latin typeface="Calibri" panose="020F0502020204030204" pitchFamily="34" charset="0"/>
                      </a:endParaRPr>
                    </a:p>
                  </a:txBody>
                  <a:tcPr marL="2351" marR="2351" anchor="ctr"/>
                </a:tc>
                <a:tc>
                  <a:txBody>
                    <a:bodyPr/>
                    <a:lstStyle/>
                    <a:p>
                      <a:pPr algn="l" fontAlgn="b"/>
                      <a:r>
                        <a:rPr lang="en-US" sz="1200" u="none" strike="noStrike">
                          <a:effectLst/>
                        </a:rPr>
                        <a:t>SP-190453</a:t>
                      </a:r>
                      <a:endParaRPr lang="en-US" sz="1200" b="0" i="0" u="none" strike="noStrike">
                        <a:solidFill>
                          <a:srgbClr val="000000"/>
                        </a:solidFill>
                        <a:effectLst/>
                        <a:latin typeface="Calibri" panose="020F0502020204030204" pitchFamily="34" charset="0"/>
                      </a:endParaRPr>
                    </a:p>
                  </a:txBody>
                  <a:tcPr marL="2351" marR="2351" anchor="ctr"/>
                </a:tc>
                <a:tc>
                  <a:txBody>
                    <a:bodyPr/>
                    <a:lstStyle/>
                    <a:p>
                      <a:pPr algn="l" fontAlgn="b"/>
                      <a:r>
                        <a:rPr lang="en-US" sz="1200" u="none" strike="noStrike" dirty="0">
                          <a:effectLst/>
                        </a:rPr>
                        <a:t>Mar-20</a:t>
                      </a:r>
                      <a:endParaRPr lang="en-US" sz="1200" b="0" i="0" u="none" strike="noStrike" dirty="0">
                        <a:solidFill>
                          <a:srgbClr val="000000"/>
                        </a:solidFill>
                        <a:effectLst/>
                        <a:latin typeface="Calibri" panose="020F0502020204030204" pitchFamily="34" charset="0"/>
                      </a:endParaRPr>
                    </a:p>
                  </a:txBody>
                  <a:tcPr marL="2351" marR="2351" anchor="ctr"/>
                </a:tc>
                <a:extLst>
                  <a:ext uri="{0D108BD9-81ED-4DB2-BD59-A6C34878D82A}">
                    <a16:rowId xmlns:a16="http://schemas.microsoft.com/office/drawing/2014/main" val="2206941667"/>
                  </a:ext>
                </a:extLst>
              </a:tr>
              <a:tr h="284454">
                <a:tc>
                  <a:txBody>
                    <a:bodyPr/>
                    <a:lstStyle/>
                    <a:p>
                      <a:pPr algn="l" fontAlgn="b"/>
                      <a:r>
                        <a:rPr lang="en-US" sz="1200" b="1" u="none" strike="noStrike" dirty="0" err="1">
                          <a:effectLst/>
                        </a:rPr>
                        <a:t>FS_eATSSS</a:t>
                      </a:r>
                      <a:endParaRPr lang="en-US" sz="1200" b="1" i="0" u="none" strike="noStrike" dirty="0">
                        <a:solidFill>
                          <a:srgbClr val="000000"/>
                        </a:solidFill>
                        <a:effectLst/>
                        <a:latin typeface="Calibri" panose="020F0502020204030204" pitchFamily="34" charset="0"/>
                      </a:endParaRPr>
                    </a:p>
                  </a:txBody>
                  <a:tcPr marL="2351" marR="2351" anchor="ctr"/>
                </a:tc>
                <a:tc>
                  <a:txBody>
                    <a:bodyPr/>
                    <a:lstStyle/>
                    <a:p>
                      <a:pPr algn="l" fontAlgn="b"/>
                      <a:r>
                        <a:rPr lang="en-US" sz="1200" u="none" strike="noStrike" dirty="0">
                          <a:effectLst/>
                        </a:rPr>
                        <a:t>Study Extended Access Traffic Steering, Switch and Splitting</a:t>
                      </a:r>
                      <a:endParaRPr lang="en-US" sz="1200" b="0" i="0" u="none" strike="noStrike" dirty="0">
                        <a:solidFill>
                          <a:srgbClr val="000000"/>
                        </a:solidFill>
                        <a:effectLst/>
                        <a:latin typeface="Calibri" panose="020F0502020204030204" pitchFamily="34" charset="0"/>
                      </a:endParaRPr>
                    </a:p>
                  </a:txBody>
                  <a:tcPr marL="2351" marR="2351" anchor="ctr"/>
                </a:tc>
                <a:tc>
                  <a:txBody>
                    <a:bodyPr/>
                    <a:lstStyle/>
                    <a:p>
                      <a:pPr algn="l" fontAlgn="b"/>
                      <a:r>
                        <a:rPr lang="en-US" sz="1200" u="none" strike="noStrike" dirty="0">
                          <a:effectLst/>
                        </a:rPr>
                        <a:t>SP-190558</a:t>
                      </a:r>
                      <a:endParaRPr lang="en-US" sz="1200" b="0" i="0" u="none" strike="noStrike" dirty="0">
                        <a:solidFill>
                          <a:srgbClr val="000000"/>
                        </a:solidFill>
                        <a:effectLst/>
                        <a:latin typeface="Calibri" panose="020F0502020204030204" pitchFamily="34" charset="0"/>
                      </a:endParaRPr>
                    </a:p>
                  </a:txBody>
                  <a:tcPr marL="2351" marR="2351" anchor="ctr"/>
                </a:tc>
                <a:tc>
                  <a:txBody>
                    <a:bodyPr/>
                    <a:lstStyle/>
                    <a:p>
                      <a:pPr algn="l" fontAlgn="b"/>
                      <a:r>
                        <a:rPr lang="en-US" sz="1200" u="none" strike="noStrike" dirty="0">
                          <a:effectLst/>
                        </a:rPr>
                        <a:t>Jun-20</a:t>
                      </a:r>
                      <a:endParaRPr lang="en-US" sz="1200" b="0" i="0" u="none" strike="noStrike" dirty="0">
                        <a:solidFill>
                          <a:srgbClr val="000000"/>
                        </a:solidFill>
                        <a:effectLst/>
                        <a:latin typeface="Calibri" panose="020F0502020204030204" pitchFamily="34" charset="0"/>
                      </a:endParaRPr>
                    </a:p>
                  </a:txBody>
                  <a:tcPr marL="2351" marR="2351" anchor="ctr"/>
                </a:tc>
                <a:extLst>
                  <a:ext uri="{0D108BD9-81ED-4DB2-BD59-A6C34878D82A}">
                    <a16:rowId xmlns:a16="http://schemas.microsoft.com/office/drawing/2014/main" val="1696862887"/>
                  </a:ext>
                </a:extLst>
              </a:tr>
              <a:tr h="190420">
                <a:tc>
                  <a:txBody>
                    <a:bodyPr/>
                    <a:lstStyle/>
                    <a:p>
                      <a:pPr algn="l" fontAlgn="b"/>
                      <a:r>
                        <a:rPr lang="en-US" sz="1200" b="1" u="none" strike="noStrike">
                          <a:effectLst/>
                        </a:rPr>
                        <a:t>FS_eLCS_ph2</a:t>
                      </a:r>
                      <a:endParaRPr lang="en-US" sz="1200" b="1" i="0" u="none" strike="noStrike">
                        <a:solidFill>
                          <a:srgbClr val="000000"/>
                        </a:solidFill>
                        <a:effectLst/>
                        <a:latin typeface="Calibri" panose="020F0502020204030204" pitchFamily="34" charset="0"/>
                      </a:endParaRPr>
                    </a:p>
                  </a:txBody>
                  <a:tcPr marL="2351" marR="2351" anchor="ctr"/>
                </a:tc>
                <a:tc>
                  <a:txBody>
                    <a:bodyPr/>
                    <a:lstStyle/>
                    <a:p>
                      <a:pPr algn="l" fontAlgn="b"/>
                      <a:r>
                        <a:rPr lang="en-US" sz="1200" u="none" strike="noStrike" dirty="0">
                          <a:effectLst/>
                        </a:rPr>
                        <a:t>Study on Enhancement to the 5GC </a:t>
                      </a:r>
                      <a:r>
                        <a:rPr lang="en-US" sz="1200" u="none" strike="noStrike" dirty="0" err="1">
                          <a:effectLst/>
                        </a:rPr>
                        <a:t>LoCation</a:t>
                      </a:r>
                      <a:r>
                        <a:rPr lang="en-US" sz="1200" u="none" strike="noStrike" dirty="0">
                          <a:effectLst/>
                        </a:rPr>
                        <a:t> Services - Phase 2</a:t>
                      </a:r>
                      <a:endParaRPr lang="en-US" sz="1200" b="0" i="0" u="none" strike="noStrike" dirty="0">
                        <a:solidFill>
                          <a:srgbClr val="000000"/>
                        </a:solidFill>
                        <a:effectLst/>
                        <a:latin typeface="Calibri" panose="020F0502020204030204" pitchFamily="34" charset="0"/>
                      </a:endParaRPr>
                    </a:p>
                  </a:txBody>
                  <a:tcPr marL="2351" marR="2351" anchor="ctr"/>
                </a:tc>
                <a:tc>
                  <a:txBody>
                    <a:bodyPr/>
                    <a:lstStyle/>
                    <a:p>
                      <a:pPr algn="l" fontAlgn="b"/>
                      <a:r>
                        <a:rPr lang="en-US" sz="1200" u="none" strike="noStrike">
                          <a:effectLst/>
                        </a:rPr>
                        <a:t>SP-190452</a:t>
                      </a:r>
                      <a:endParaRPr lang="en-US" sz="1200" b="0" i="0" u="none" strike="noStrike">
                        <a:solidFill>
                          <a:srgbClr val="000000"/>
                        </a:solidFill>
                        <a:effectLst/>
                        <a:latin typeface="Calibri" panose="020F0502020204030204" pitchFamily="34" charset="0"/>
                      </a:endParaRPr>
                    </a:p>
                  </a:txBody>
                  <a:tcPr marL="2351" marR="2351" anchor="ctr"/>
                </a:tc>
                <a:tc>
                  <a:txBody>
                    <a:bodyPr/>
                    <a:lstStyle/>
                    <a:p>
                      <a:pPr algn="l" fontAlgn="b"/>
                      <a:r>
                        <a:rPr lang="en-US" sz="1200" u="none" strike="noStrike" dirty="0">
                          <a:effectLst/>
                        </a:rPr>
                        <a:t>Mar-20</a:t>
                      </a:r>
                      <a:endParaRPr lang="en-US" sz="1200" b="0" i="0" u="none" strike="noStrike" dirty="0">
                        <a:solidFill>
                          <a:srgbClr val="000000"/>
                        </a:solidFill>
                        <a:effectLst/>
                        <a:latin typeface="Calibri" panose="020F0502020204030204" pitchFamily="34" charset="0"/>
                      </a:endParaRPr>
                    </a:p>
                  </a:txBody>
                  <a:tcPr marL="2351" marR="2351" anchor="ctr"/>
                </a:tc>
                <a:extLst>
                  <a:ext uri="{0D108BD9-81ED-4DB2-BD59-A6C34878D82A}">
                    <a16:rowId xmlns:a16="http://schemas.microsoft.com/office/drawing/2014/main" val="1753939721"/>
                  </a:ext>
                </a:extLst>
              </a:tr>
              <a:tr h="143402">
                <a:tc>
                  <a:txBody>
                    <a:bodyPr/>
                    <a:lstStyle/>
                    <a:p>
                      <a:pPr algn="l" fontAlgn="b"/>
                      <a:r>
                        <a:rPr lang="en-US" sz="1200" b="1" u="none" strike="noStrike">
                          <a:effectLst/>
                        </a:rPr>
                        <a:t>FS_5WWC_enh</a:t>
                      </a:r>
                      <a:endParaRPr lang="en-US" sz="1200" b="1" i="0" u="none" strike="noStrike">
                        <a:solidFill>
                          <a:srgbClr val="000000"/>
                        </a:solidFill>
                        <a:effectLst/>
                        <a:latin typeface="Calibri" panose="020F0502020204030204" pitchFamily="34" charset="0"/>
                      </a:endParaRPr>
                    </a:p>
                  </a:txBody>
                  <a:tcPr marL="2351" marR="2351" anchor="ctr"/>
                </a:tc>
                <a:tc>
                  <a:txBody>
                    <a:bodyPr/>
                    <a:lstStyle/>
                    <a:p>
                      <a:pPr algn="l" fontAlgn="b"/>
                      <a:r>
                        <a:rPr lang="en-US" sz="1200" u="none" strike="noStrike" dirty="0">
                          <a:effectLst/>
                        </a:rPr>
                        <a:t>Study on enhancement of support for 5WWC</a:t>
                      </a:r>
                      <a:endParaRPr lang="en-US" sz="1200" b="0" i="0" u="none" strike="noStrike" dirty="0">
                        <a:solidFill>
                          <a:srgbClr val="000000"/>
                        </a:solidFill>
                        <a:effectLst/>
                        <a:latin typeface="Calibri" panose="020F0502020204030204" pitchFamily="34" charset="0"/>
                      </a:endParaRPr>
                    </a:p>
                  </a:txBody>
                  <a:tcPr marL="2351" marR="2351" anchor="ctr"/>
                </a:tc>
                <a:tc>
                  <a:txBody>
                    <a:bodyPr/>
                    <a:lstStyle/>
                    <a:p>
                      <a:pPr algn="l" fontAlgn="b"/>
                      <a:r>
                        <a:rPr lang="en-US" sz="1200" u="none" strike="noStrike">
                          <a:effectLst/>
                        </a:rPr>
                        <a:t>SP-190562</a:t>
                      </a:r>
                      <a:endParaRPr lang="en-US" sz="1200" b="0" i="0" u="none" strike="noStrike">
                        <a:solidFill>
                          <a:srgbClr val="000000"/>
                        </a:solidFill>
                        <a:effectLst/>
                        <a:latin typeface="Calibri" panose="020F0502020204030204" pitchFamily="34" charset="0"/>
                      </a:endParaRPr>
                    </a:p>
                  </a:txBody>
                  <a:tcPr marL="2351" marR="2351" anchor="ctr"/>
                </a:tc>
                <a:tc>
                  <a:txBody>
                    <a:bodyPr/>
                    <a:lstStyle/>
                    <a:p>
                      <a:pPr algn="l" fontAlgn="b"/>
                      <a:r>
                        <a:rPr lang="en-US" sz="1200" u="none" strike="noStrike" dirty="0">
                          <a:effectLst/>
                        </a:rPr>
                        <a:t>Jun-20</a:t>
                      </a:r>
                      <a:endParaRPr lang="en-US" sz="1200" b="0" i="0" u="none" strike="noStrike" dirty="0">
                        <a:solidFill>
                          <a:srgbClr val="000000"/>
                        </a:solidFill>
                        <a:effectLst/>
                        <a:latin typeface="Calibri" panose="020F0502020204030204" pitchFamily="34" charset="0"/>
                      </a:endParaRPr>
                    </a:p>
                  </a:txBody>
                  <a:tcPr marL="2351" marR="2351" anchor="ctr"/>
                </a:tc>
                <a:extLst>
                  <a:ext uri="{0D108BD9-81ED-4DB2-BD59-A6C34878D82A}">
                    <a16:rowId xmlns:a16="http://schemas.microsoft.com/office/drawing/2014/main" val="3411224380"/>
                  </a:ext>
                </a:extLst>
              </a:tr>
              <a:tr h="143402">
                <a:tc>
                  <a:txBody>
                    <a:bodyPr/>
                    <a:lstStyle/>
                    <a:p>
                      <a:pPr algn="l" fontAlgn="b"/>
                      <a:r>
                        <a:rPr lang="en-US" sz="1200" b="1" u="none" strike="noStrike">
                          <a:effectLst/>
                        </a:rPr>
                        <a:t>FS_eIMS5G</a:t>
                      </a:r>
                      <a:endParaRPr lang="en-US" sz="1200" b="1" i="0" u="none" strike="noStrike">
                        <a:solidFill>
                          <a:srgbClr val="000000"/>
                        </a:solidFill>
                        <a:effectLst/>
                        <a:latin typeface="Calibri" panose="020F0502020204030204" pitchFamily="34" charset="0"/>
                      </a:endParaRPr>
                    </a:p>
                  </a:txBody>
                  <a:tcPr marL="2351" marR="2351" anchor="ctr"/>
                </a:tc>
                <a:tc>
                  <a:txBody>
                    <a:bodyPr/>
                    <a:lstStyle/>
                    <a:p>
                      <a:pPr algn="l" fontAlgn="b"/>
                      <a:r>
                        <a:rPr lang="en-US" sz="1200" u="none" strike="noStrike" dirty="0">
                          <a:effectLst/>
                        </a:rPr>
                        <a:t>Study on Enhanced IMS to 5GC Integration</a:t>
                      </a:r>
                      <a:endParaRPr lang="en-US" sz="1200" b="0" i="0" u="none" strike="noStrike" dirty="0">
                        <a:solidFill>
                          <a:srgbClr val="000000"/>
                        </a:solidFill>
                        <a:effectLst/>
                        <a:latin typeface="Calibri" panose="020F0502020204030204" pitchFamily="34" charset="0"/>
                      </a:endParaRPr>
                    </a:p>
                  </a:txBody>
                  <a:tcPr marL="2351" marR="2351" anchor="ctr"/>
                </a:tc>
                <a:tc>
                  <a:txBody>
                    <a:bodyPr/>
                    <a:lstStyle/>
                    <a:p>
                      <a:pPr algn="l" fontAlgn="b"/>
                      <a:r>
                        <a:rPr lang="en-US" sz="1200" u="none" strike="noStrike">
                          <a:effectLst/>
                        </a:rPr>
                        <a:t>SP-190440</a:t>
                      </a:r>
                      <a:endParaRPr lang="en-US" sz="1200" b="0" i="0" u="none" strike="noStrike">
                        <a:solidFill>
                          <a:srgbClr val="000000"/>
                        </a:solidFill>
                        <a:effectLst/>
                        <a:latin typeface="Calibri" panose="020F0502020204030204" pitchFamily="34" charset="0"/>
                      </a:endParaRPr>
                    </a:p>
                  </a:txBody>
                  <a:tcPr marL="2351" marR="2351" anchor="ctr"/>
                </a:tc>
                <a:tc>
                  <a:txBody>
                    <a:bodyPr/>
                    <a:lstStyle/>
                    <a:p>
                      <a:pPr algn="l" fontAlgn="b"/>
                      <a:r>
                        <a:rPr lang="en-US" sz="1200" u="none" strike="noStrike" dirty="0">
                          <a:effectLst/>
                        </a:rPr>
                        <a:t>Mar-20</a:t>
                      </a:r>
                      <a:endParaRPr lang="en-US" sz="1200" b="0" i="0" u="none" strike="noStrike" dirty="0">
                        <a:solidFill>
                          <a:srgbClr val="000000"/>
                        </a:solidFill>
                        <a:effectLst/>
                        <a:latin typeface="Calibri" panose="020F0502020204030204" pitchFamily="34" charset="0"/>
                      </a:endParaRPr>
                    </a:p>
                  </a:txBody>
                  <a:tcPr marL="2351" marR="2351" anchor="ctr"/>
                </a:tc>
                <a:extLst>
                  <a:ext uri="{0D108BD9-81ED-4DB2-BD59-A6C34878D82A}">
                    <a16:rowId xmlns:a16="http://schemas.microsoft.com/office/drawing/2014/main" val="1208394045"/>
                  </a:ext>
                </a:extLst>
              </a:tr>
            </a:tbl>
          </a:graphicData>
        </a:graphic>
      </p:graphicFrame>
      <p:sp>
        <p:nvSpPr>
          <p:cNvPr id="9" name="Content Placeholder 2">
            <a:extLst>
              <a:ext uri="{FF2B5EF4-FFF2-40B4-BE49-F238E27FC236}">
                <a16:creationId xmlns:a16="http://schemas.microsoft.com/office/drawing/2014/main" id="{657D03B6-52B5-44CB-90D2-993E1773EADC}"/>
              </a:ext>
            </a:extLst>
          </p:cNvPr>
          <p:cNvSpPr txBox="1">
            <a:spLocks/>
          </p:cNvSpPr>
          <p:nvPr/>
        </p:nvSpPr>
        <p:spPr bwMode="auto">
          <a:xfrm>
            <a:off x="110573" y="1213367"/>
            <a:ext cx="8669130" cy="462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defRPr/>
            </a:pPr>
            <a:r>
              <a:rPr lang="en-GB" sz="2000" kern="0" dirty="0"/>
              <a:t>Rel-17 Study Items approved at SA#82/83/84:</a:t>
            </a:r>
            <a:endParaRPr lang="de-DE" altLang="de-DE" sz="1600" kern="0" dirty="0"/>
          </a:p>
        </p:txBody>
      </p:sp>
      <p:graphicFrame>
        <p:nvGraphicFramePr>
          <p:cNvPr id="10" name="Table 9">
            <a:extLst>
              <a:ext uri="{FF2B5EF4-FFF2-40B4-BE49-F238E27FC236}">
                <a16:creationId xmlns:a16="http://schemas.microsoft.com/office/drawing/2014/main" id="{E760A48A-27A2-4294-9AF3-3E3ADB91F285}"/>
              </a:ext>
            </a:extLst>
          </p:cNvPr>
          <p:cNvGraphicFramePr>
            <a:graphicFrameLocks noGrp="1"/>
          </p:cNvGraphicFramePr>
          <p:nvPr>
            <p:extLst>
              <p:ext uri="{D42A27DB-BD31-4B8C-83A1-F6EECF244321}">
                <p14:modId xmlns:p14="http://schemas.microsoft.com/office/powerpoint/2010/main" val="3456592559"/>
              </p:ext>
            </p:extLst>
          </p:nvPr>
        </p:nvGraphicFramePr>
        <p:xfrm>
          <a:off x="608234" y="4516797"/>
          <a:ext cx="8067367" cy="853440"/>
        </p:xfrm>
        <a:graphic>
          <a:graphicData uri="http://schemas.openxmlformats.org/drawingml/2006/table">
            <a:tbl>
              <a:tblPr>
                <a:tableStyleId>{5C22544A-7EE6-4342-B048-85BDC9FD1C3A}</a:tableStyleId>
              </a:tblPr>
              <a:tblGrid>
                <a:gridCol w="1355797">
                  <a:extLst>
                    <a:ext uri="{9D8B030D-6E8A-4147-A177-3AD203B41FA5}">
                      <a16:colId xmlns:a16="http://schemas.microsoft.com/office/drawing/2014/main" val="1946023712"/>
                    </a:ext>
                  </a:extLst>
                </a:gridCol>
                <a:gridCol w="4659115">
                  <a:extLst>
                    <a:ext uri="{9D8B030D-6E8A-4147-A177-3AD203B41FA5}">
                      <a16:colId xmlns:a16="http://schemas.microsoft.com/office/drawing/2014/main" val="1620079814"/>
                    </a:ext>
                  </a:extLst>
                </a:gridCol>
                <a:gridCol w="1165235">
                  <a:extLst>
                    <a:ext uri="{9D8B030D-6E8A-4147-A177-3AD203B41FA5}">
                      <a16:colId xmlns:a16="http://schemas.microsoft.com/office/drawing/2014/main" val="2527939639"/>
                    </a:ext>
                  </a:extLst>
                </a:gridCol>
                <a:gridCol w="887220">
                  <a:extLst>
                    <a:ext uri="{9D8B030D-6E8A-4147-A177-3AD203B41FA5}">
                      <a16:colId xmlns:a16="http://schemas.microsoft.com/office/drawing/2014/main" val="2030157190"/>
                    </a:ext>
                  </a:extLst>
                </a:gridCol>
              </a:tblGrid>
              <a:tr h="143402">
                <a:tc>
                  <a:txBody>
                    <a:bodyPr/>
                    <a:lstStyle/>
                    <a:p>
                      <a:pPr algn="ctr" fontAlgn="b"/>
                      <a:r>
                        <a:rPr lang="en-US" sz="1400" b="1" i="0" u="none" strike="noStrike" dirty="0">
                          <a:solidFill>
                            <a:srgbClr val="000000"/>
                          </a:solidFill>
                          <a:effectLst/>
                          <a:latin typeface="Calibri" panose="020F0502020204030204" pitchFamily="34" charset="0"/>
                        </a:rPr>
                        <a:t>Code</a:t>
                      </a:r>
                    </a:p>
                  </a:txBody>
                  <a:tcPr marL="2351" marR="2351" anchor="ctr">
                    <a:solidFill>
                      <a:srgbClr val="00B050"/>
                    </a:solidFill>
                  </a:tcPr>
                </a:tc>
                <a:tc>
                  <a:txBody>
                    <a:bodyPr/>
                    <a:lstStyle/>
                    <a:p>
                      <a:pPr algn="ctr" fontAlgn="b"/>
                      <a:r>
                        <a:rPr lang="en-US" sz="1400" b="1" i="0" u="none" strike="noStrike" dirty="0">
                          <a:solidFill>
                            <a:srgbClr val="000000"/>
                          </a:solidFill>
                          <a:effectLst/>
                          <a:latin typeface="Calibri" panose="020F0502020204030204" pitchFamily="34" charset="0"/>
                        </a:rPr>
                        <a:t>Title</a:t>
                      </a:r>
                    </a:p>
                  </a:txBody>
                  <a:tcPr marL="2351" marR="2351" anchor="ctr">
                    <a:solidFill>
                      <a:srgbClr val="00B050"/>
                    </a:solidFill>
                  </a:tcPr>
                </a:tc>
                <a:tc>
                  <a:txBody>
                    <a:bodyPr/>
                    <a:lstStyle/>
                    <a:p>
                      <a:pPr algn="ctr" fontAlgn="b"/>
                      <a:r>
                        <a:rPr lang="en-US" sz="1400" b="1" i="0" u="none" strike="noStrike" dirty="0">
                          <a:solidFill>
                            <a:srgbClr val="000000"/>
                          </a:solidFill>
                          <a:effectLst/>
                          <a:latin typeface="Calibri" panose="020F0502020204030204" pitchFamily="34" charset="0"/>
                        </a:rPr>
                        <a:t>Doc#</a:t>
                      </a:r>
                    </a:p>
                  </a:txBody>
                  <a:tcPr marL="2351" marR="2351" anchor="ctr">
                    <a:solidFill>
                      <a:srgbClr val="00B050"/>
                    </a:solidFill>
                  </a:tcPr>
                </a:tc>
                <a:tc>
                  <a:txBody>
                    <a:bodyPr/>
                    <a:lstStyle/>
                    <a:p>
                      <a:pPr algn="ctr" fontAlgn="b"/>
                      <a:r>
                        <a:rPr lang="en-US" sz="1400" b="1" i="0" u="none" strike="noStrike" dirty="0">
                          <a:solidFill>
                            <a:srgbClr val="000000"/>
                          </a:solidFill>
                          <a:effectLst/>
                          <a:latin typeface="Calibri" panose="020F0502020204030204" pitchFamily="34" charset="0"/>
                        </a:rPr>
                        <a:t>Target Date</a:t>
                      </a:r>
                    </a:p>
                  </a:txBody>
                  <a:tcPr marL="2351" marR="2351" anchor="ctr">
                    <a:solidFill>
                      <a:srgbClr val="00B050"/>
                    </a:solidFill>
                  </a:tcPr>
                </a:tc>
                <a:extLst>
                  <a:ext uri="{0D108BD9-81ED-4DB2-BD59-A6C34878D82A}">
                    <a16:rowId xmlns:a16="http://schemas.microsoft.com/office/drawing/2014/main" val="1655900927"/>
                  </a:ext>
                </a:extLst>
              </a:tr>
              <a:tr h="143402">
                <a:tc>
                  <a:txBody>
                    <a:bodyPr/>
                    <a:lstStyle/>
                    <a:p>
                      <a:pPr algn="l" fontAlgn="b">
                        <a:spcBef>
                          <a:spcPts val="200"/>
                        </a:spcBef>
                        <a:spcAft>
                          <a:spcPts val="200"/>
                        </a:spcAft>
                      </a:pPr>
                      <a:r>
                        <a:rPr lang="en-US" sz="1200" b="1" u="none" strike="noStrike" dirty="0">
                          <a:effectLst/>
                        </a:rPr>
                        <a:t>FLADN</a:t>
                      </a:r>
                      <a:endParaRPr lang="en-US" sz="1200" b="1" i="0" u="none" strike="noStrike" dirty="0">
                        <a:solidFill>
                          <a:srgbClr val="000000"/>
                        </a:solidFill>
                        <a:effectLst/>
                        <a:latin typeface="Calibri" panose="020F0502020204030204" pitchFamily="34" charset="0"/>
                      </a:endParaRPr>
                    </a:p>
                  </a:txBody>
                  <a:tcPr marL="2351" marR="2351" anchor="ctr"/>
                </a:tc>
                <a:tc>
                  <a:txBody>
                    <a:bodyPr/>
                    <a:lstStyle/>
                    <a:p>
                      <a:pPr algn="l" fontAlgn="b">
                        <a:spcBef>
                          <a:spcPts val="200"/>
                        </a:spcBef>
                        <a:spcAft>
                          <a:spcPts val="200"/>
                        </a:spcAft>
                      </a:pPr>
                      <a:r>
                        <a:rPr lang="en-US" sz="1200" u="none" strike="noStrike" dirty="0">
                          <a:effectLst/>
                        </a:rPr>
                        <a:t>Supporting Flexible Local Area Data Network</a:t>
                      </a:r>
                      <a:endParaRPr lang="en-US" sz="1200" b="0" i="0" u="none" strike="noStrike" dirty="0">
                        <a:solidFill>
                          <a:srgbClr val="000000"/>
                        </a:solidFill>
                        <a:effectLst/>
                        <a:latin typeface="Calibri" panose="020F0502020204030204" pitchFamily="34" charset="0"/>
                      </a:endParaRPr>
                    </a:p>
                  </a:txBody>
                  <a:tcPr marL="2351" marR="2351" anchor="ctr"/>
                </a:tc>
                <a:tc>
                  <a:txBody>
                    <a:bodyPr/>
                    <a:lstStyle/>
                    <a:p>
                      <a:pPr algn="l" fontAlgn="b">
                        <a:spcBef>
                          <a:spcPts val="200"/>
                        </a:spcBef>
                        <a:spcAft>
                          <a:spcPts val="200"/>
                        </a:spcAft>
                      </a:pPr>
                      <a:r>
                        <a:rPr lang="en-US" sz="1200" u="none" strike="noStrike">
                          <a:effectLst/>
                        </a:rPr>
                        <a:t>SP-190563</a:t>
                      </a:r>
                      <a:endParaRPr lang="en-US" sz="1200" b="0" i="0" u="none" strike="noStrike">
                        <a:solidFill>
                          <a:srgbClr val="000000"/>
                        </a:solidFill>
                        <a:effectLst/>
                        <a:latin typeface="Calibri" panose="020F0502020204030204" pitchFamily="34" charset="0"/>
                      </a:endParaRPr>
                    </a:p>
                  </a:txBody>
                  <a:tcPr marL="2351" marR="2351" anchor="ctr"/>
                </a:tc>
                <a:tc>
                  <a:txBody>
                    <a:bodyPr/>
                    <a:lstStyle/>
                    <a:p>
                      <a:pPr algn="l" fontAlgn="b">
                        <a:spcBef>
                          <a:spcPts val="200"/>
                        </a:spcBef>
                        <a:spcAft>
                          <a:spcPts val="200"/>
                        </a:spcAft>
                      </a:pPr>
                      <a:r>
                        <a:rPr lang="en-US" sz="1200" u="none" strike="noStrike" dirty="0">
                          <a:effectLst/>
                        </a:rPr>
                        <a:t>Dec-19</a:t>
                      </a:r>
                      <a:endParaRPr lang="en-US" sz="1200" b="0" i="0" u="none" strike="noStrike" dirty="0">
                        <a:solidFill>
                          <a:srgbClr val="000000"/>
                        </a:solidFill>
                        <a:effectLst/>
                        <a:latin typeface="Calibri" panose="020F0502020204030204" pitchFamily="34" charset="0"/>
                      </a:endParaRPr>
                    </a:p>
                  </a:txBody>
                  <a:tcPr marL="2351" marR="2351" anchor="ctr"/>
                </a:tc>
                <a:extLst>
                  <a:ext uri="{0D108BD9-81ED-4DB2-BD59-A6C34878D82A}">
                    <a16:rowId xmlns:a16="http://schemas.microsoft.com/office/drawing/2014/main" val="3490438978"/>
                  </a:ext>
                </a:extLst>
              </a:tr>
              <a:tr h="143402">
                <a:tc>
                  <a:txBody>
                    <a:bodyPr/>
                    <a:lstStyle/>
                    <a:p>
                      <a:pPr algn="l" fontAlgn="b">
                        <a:spcBef>
                          <a:spcPts val="200"/>
                        </a:spcBef>
                        <a:spcAft>
                          <a:spcPts val="200"/>
                        </a:spcAft>
                      </a:pPr>
                      <a:r>
                        <a:rPr lang="en-US" sz="1200" b="1" u="none" strike="noStrike" dirty="0">
                          <a:effectLst/>
                        </a:rPr>
                        <a:t>5G_AIS</a:t>
                      </a:r>
                      <a:endParaRPr lang="en-US" sz="1200" b="1" i="0" u="none" strike="noStrike" dirty="0">
                        <a:solidFill>
                          <a:srgbClr val="000000"/>
                        </a:solidFill>
                        <a:effectLst/>
                        <a:latin typeface="Calibri" panose="020F0502020204030204" pitchFamily="34" charset="0"/>
                      </a:endParaRPr>
                    </a:p>
                  </a:txBody>
                  <a:tcPr marL="2351" marR="2351" anchor="ctr"/>
                </a:tc>
                <a:tc>
                  <a:txBody>
                    <a:bodyPr/>
                    <a:lstStyle/>
                    <a:p>
                      <a:pPr algn="l" fontAlgn="b">
                        <a:spcBef>
                          <a:spcPts val="200"/>
                        </a:spcBef>
                        <a:spcAft>
                          <a:spcPts val="200"/>
                        </a:spcAft>
                      </a:pPr>
                      <a:r>
                        <a:rPr lang="en-US" sz="1200" u="none" strike="noStrike" dirty="0">
                          <a:effectLst/>
                        </a:rPr>
                        <a:t>5G System Enhancement for Advanced Interactive Services</a:t>
                      </a:r>
                      <a:endParaRPr lang="en-US" sz="1200" b="0" i="0" u="none" strike="noStrike" dirty="0">
                        <a:solidFill>
                          <a:srgbClr val="000000"/>
                        </a:solidFill>
                        <a:effectLst/>
                        <a:latin typeface="Calibri" panose="020F0502020204030204" pitchFamily="34" charset="0"/>
                      </a:endParaRPr>
                    </a:p>
                  </a:txBody>
                  <a:tcPr marL="2351" marR="2351" anchor="ctr"/>
                </a:tc>
                <a:tc>
                  <a:txBody>
                    <a:bodyPr/>
                    <a:lstStyle/>
                    <a:p>
                      <a:pPr algn="l" fontAlgn="b">
                        <a:spcBef>
                          <a:spcPts val="200"/>
                        </a:spcBef>
                        <a:spcAft>
                          <a:spcPts val="200"/>
                        </a:spcAft>
                      </a:pPr>
                      <a:r>
                        <a:rPr lang="en-US" sz="1200" u="none" strike="noStrike">
                          <a:effectLst/>
                        </a:rPr>
                        <a:t>SP-190564</a:t>
                      </a:r>
                      <a:endParaRPr lang="en-US" sz="1200" b="0" i="0" u="none" strike="noStrike">
                        <a:solidFill>
                          <a:srgbClr val="000000"/>
                        </a:solidFill>
                        <a:effectLst/>
                        <a:latin typeface="Calibri" panose="020F0502020204030204" pitchFamily="34" charset="0"/>
                      </a:endParaRPr>
                    </a:p>
                  </a:txBody>
                  <a:tcPr marL="2351" marR="2351" anchor="ctr"/>
                </a:tc>
                <a:tc>
                  <a:txBody>
                    <a:bodyPr/>
                    <a:lstStyle/>
                    <a:p>
                      <a:pPr algn="l" fontAlgn="b">
                        <a:spcBef>
                          <a:spcPts val="200"/>
                        </a:spcBef>
                        <a:spcAft>
                          <a:spcPts val="200"/>
                        </a:spcAft>
                      </a:pPr>
                      <a:r>
                        <a:rPr lang="en-US" sz="1200" u="none" strike="noStrike" dirty="0">
                          <a:effectLst/>
                        </a:rPr>
                        <a:t>Mar-20</a:t>
                      </a:r>
                      <a:endParaRPr lang="en-US" sz="1200" b="0" i="0" u="none" strike="noStrike" dirty="0">
                        <a:solidFill>
                          <a:srgbClr val="000000"/>
                        </a:solidFill>
                        <a:effectLst/>
                        <a:latin typeface="Calibri" panose="020F0502020204030204" pitchFamily="34" charset="0"/>
                      </a:endParaRPr>
                    </a:p>
                  </a:txBody>
                  <a:tcPr marL="2351" marR="2351" anchor="ctr"/>
                </a:tc>
                <a:extLst>
                  <a:ext uri="{0D108BD9-81ED-4DB2-BD59-A6C34878D82A}">
                    <a16:rowId xmlns:a16="http://schemas.microsoft.com/office/drawing/2014/main" val="685435240"/>
                  </a:ext>
                </a:extLst>
              </a:tr>
            </a:tbl>
          </a:graphicData>
        </a:graphic>
      </p:graphicFrame>
      <p:sp>
        <p:nvSpPr>
          <p:cNvPr id="11" name="Content Placeholder 2">
            <a:extLst>
              <a:ext uri="{FF2B5EF4-FFF2-40B4-BE49-F238E27FC236}">
                <a16:creationId xmlns:a16="http://schemas.microsoft.com/office/drawing/2014/main" id="{E57682FE-E20D-4D38-A7C5-34F2B01B0DAF}"/>
              </a:ext>
            </a:extLst>
          </p:cNvPr>
          <p:cNvSpPr txBox="1">
            <a:spLocks/>
          </p:cNvSpPr>
          <p:nvPr/>
        </p:nvSpPr>
        <p:spPr bwMode="auto">
          <a:xfrm>
            <a:off x="100634" y="4043135"/>
            <a:ext cx="8669130" cy="462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defRPr/>
            </a:pPr>
            <a:r>
              <a:rPr lang="en-GB" sz="2000" kern="0" dirty="0"/>
              <a:t>Rel-17 Work Items approved at SA#82/83/84:</a:t>
            </a:r>
            <a:endParaRPr lang="de-DE" altLang="de-DE" sz="1600" kern="0" dirty="0"/>
          </a:p>
        </p:txBody>
      </p:sp>
    </p:spTree>
    <p:extLst>
      <p:ext uri="{BB962C8B-B14F-4D97-AF65-F5344CB8AC3E}">
        <p14:creationId xmlns:p14="http://schemas.microsoft.com/office/powerpoint/2010/main" val="2336726519"/>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5C34CD54-BB15-495E-A19C-0CF22D364492}"/>
              </a:ext>
            </a:extLst>
          </p:cNvPr>
          <p:cNvSpPr>
            <a:spLocks noGrp="1"/>
          </p:cNvSpPr>
          <p:nvPr>
            <p:ph type="title"/>
          </p:nvPr>
        </p:nvSpPr>
        <p:spPr>
          <a:xfrm>
            <a:off x="110573" y="138164"/>
            <a:ext cx="7249716" cy="857250"/>
          </a:xfrm>
        </p:spPr>
        <p:txBody>
          <a:bodyPr/>
          <a:lstStyle/>
          <a:p>
            <a:r>
              <a:rPr lang="en-GB" altLang="en-US" b="1" dirty="0"/>
              <a:t>2.4) Rel-17 Work (3/3)</a:t>
            </a:r>
          </a:p>
        </p:txBody>
      </p:sp>
      <p:graphicFrame>
        <p:nvGraphicFramePr>
          <p:cNvPr id="7" name="Table 6">
            <a:extLst>
              <a:ext uri="{FF2B5EF4-FFF2-40B4-BE49-F238E27FC236}">
                <a16:creationId xmlns:a16="http://schemas.microsoft.com/office/drawing/2014/main" id="{BC4B4325-324A-4154-80A0-CC8DF4202D37}"/>
              </a:ext>
            </a:extLst>
          </p:cNvPr>
          <p:cNvGraphicFramePr>
            <a:graphicFrameLocks noGrp="1"/>
          </p:cNvGraphicFramePr>
          <p:nvPr>
            <p:extLst>
              <p:ext uri="{D42A27DB-BD31-4B8C-83A1-F6EECF244321}">
                <p14:modId xmlns:p14="http://schemas.microsoft.com/office/powerpoint/2010/main" val="3499204695"/>
              </p:ext>
            </p:extLst>
          </p:nvPr>
        </p:nvGraphicFramePr>
        <p:xfrm>
          <a:off x="538316" y="1864664"/>
          <a:ext cx="8067367" cy="1584960"/>
        </p:xfrm>
        <a:graphic>
          <a:graphicData uri="http://schemas.openxmlformats.org/drawingml/2006/table">
            <a:tbl>
              <a:tblPr>
                <a:tableStyleId>{5C22544A-7EE6-4342-B048-85BDC9FD1C3A}</a:tableStyleId>
              </a:tblPr>
              <a:tblGrid>
                <a:gridCol w="1355797">
                  <a:extLst>
                    <a:ext uri="{9D8B030D-6E8A-4147-A177-3AD203B41FA5}">
                      <a16:colId xmlns:a16="http://schemas.microsoft.com/office/drawing/2014/main" val="1946023712"/>
                    </a:ext>
                  </a:extLst>
                </a:gridCol>
                <a:gridCol w="4659115">
                  <a:extLst>
                    <a:ext uri="{9D8B030D-6E8A-4147-A177-3AD203B41FA5}">
                      <a16:colId xmlns:a16="http://schemas.microsoft.com/office/drawing/2014/main" val="1620079814"/>
                    </a:ext>
                  </a:extLst>
                </a:gridCol>
                <a:gridCol w="1165235">
                  <a:extLst>
                    <a:ext uri="{9D8B030D-6E8A-4147-A177-3AD203B41FA5}">
                      <a16:colId xmlns:a16="http://schemas.microsoft.com/office/drawing/2014/main" val="2527939639"/>
                    </a:ext>
                  </a:extLst>
                </a:gridCol>
                <a:gridCol w="887220">
                  <a:extLst>
                    <a:ext uri="{9D8B030D-6E8A-4147-A177-3AD203B41FA5}">
                      <a16:colId xmlns:a16="http://schemas.microsoft.com/office/drawing/2014/main" val="2030157190"/>
                    </a:ext>
                  </a:extLst>
                </a:gridCol>
              </a:tblGrid>
              <a:tr h="143402">
                <a:tc>
                  <a:txBody>
                    <a:bodyPr/>
                    <a:lstStyle/>
                    <a:p>
                      <a:pPr algn="ctr" fontAlgn="b"/>
                      <a:r>
                        <a:rPr lang="en-US" sz="1400" b="1" i="0" u="none" strike="noStrike" dirty="0">
                          <a:solidFill>
                            <a:srgbClr val="000000"/>
                          </a:solidFill>
                          <a:effectLst/>
                          <a:latin typeface="Calibri" panose="020F0502020204030204" pitchFamily="34" charset="0"/>
                        </a:rPr>
                        <a:t>WI Code</a:t>
                      </a:r>
                    </a:p>
                  </a:txBody>
                  <a:tcPr marL="2351" marR="2351" anchor="ctr">
                    <a:solidFill>
                      <a:srgbClr val="00B050"/>
                    </a:solidFill>
                  </a:tcPr>
                </a:tc>
                <a:tc>
                  <a:txBody>
                    <a:bodyPr/>
                    <a:lstStyle/>
                    <a:p>
                      <a:pPr algn="ctr" fontAlgn="b"/>
                      <a:r>
                        <a:rPr lang="en-US" sz="1400" b="1" i="0" u="none" strike="noStrike" dirty="0">
                          <a:solidFill>
                            <a:srgbClr val="000000"/>
                          </a:solidFill>
                          <a:effectLst/>
                          <a:latin typeface="Calibri" panose="020F0502020204030204" pitchFamily="34" charset="0"/>
                        </a:rPr>
                        <a:t>Title</a:t>
                      </a:r>
                    </a:p>
                  </a:txBody>
                  <a:tcPr marL="2351" marR="2351" anchor="ctr">
                    <a:solidFill>
                      <a:srgbClr val="00B050"/>
                    </a:solidFill>
                  </a:tcPr>
                </a:tc>
                <a:tc>
                  <a:txBody>
                    <a:bodyPr/>
                    <a:lstStyle/>
                    <a:p>
                      <a:pPr algn="ctr" fontAlgn="b"/>
                      <a:r>
                        <a:rPr lang="en-US" sz="1400" b="1" i="0" u="none" strike="noStrike" dirty="0">
                          <a:solidFill>
                            <a:srgbClr val="000000"/>
                          </a:solidFill>
                          <a:effectLst/>
                          <a:latin typeface="Calibri" panose="020F0502020204030204" pitchFamily="34" charset="0"/>
                        </a:rPr>
                        <a:t>Doc#</a:t>
                      </a:r>
                    </a:p>
                  </a:txBody>
                  <a:tcPr marL="2351" marR="2351" anchor="ctr">
                    <a:solidFill>
                      <a:srgbClr val="00B050"/>
                    </a:solidFill>
                  </a:tcPr>
                </a:tc>
                <a:tc>
                  <a:txBody>
                    <a:bodyPr/>
                    <a:lstStyle/>
                    <a:p>
                      <a:pPr algn="ctr" fontAlgn="b"/>
                      <a:r>
                        <a:rPr lang="en-US" sz="1400" b="1" i="0" u="none" strike="noStrike" dirty="0">
                          <a:solidFill>
                            <a:srgbClr val="000000"/>
                          </a:solidFill>
                          <a:effectLst/>
                          <a:latin typeface="Calibri" panose="020F0502020204030204" pitchFamily="34" charset="0"/>
                        </a:rPr>
                        <a:t>Target Date</a:t>
                      </a:r>
                    </a:p>
                  </a:txBody>
                  <a:tcPr marL="2351" marR="2351" anchor="ctr">
                    <a:solidFill>
                      <a:srgbClr val="00B050"/>
                    </a:solidFill>
                  </a:tcPr>
                </a:tc>
                <a:extLst>
                  <a:ext uri="{0D108BD9-81ED-4DB2-BD59-A6C34878D82A}">
                    <a16:rowId xmlns:a16="http://schemas.microsoft.com/office/drawing/2014/main" val="1655900927"/>
                  </a:ext>
                </a:extLst>
              </a:tr>
              <a:tr h="143402">
                <a:tc>
                  <a:txBody>
                    <a:bodyPr/>
                    <a:lstStyle/>
                    <a:p>
                      <a:pPr algn="l" fontAlgn="b"/>
                      <a:r>
                        <a:rPr lang="en-US" sz="1200" b="1" i="0" u="none" strike="noStrike" dirty="0">
                          <a:solidFill>
                            <a:srgbClr val="000000"/>
                          </a:solidFill>
                          <a:effectLst/>
                          <a:latin typeface="Calibri" panose="020F0502020204030204" pitchFamily="34" charset="0"/>
                        </a:rPr>
                        <a:t>FS_eNS_ph2</a:t>
                      </a:r>
                    </a:p>
                  </a:txBody>
                  <a:tcPr marL="7620" marR="7620" anchor="ctr"/>
                </a:tc>
                <a:tc>
                  <a:txBody>
                    <a:bodyPr/>
                    <a:lstStyle/>
                    <a:p>
                      <a:pPr algn="l" fontAlgn="b"/>
                      <a:r>
                        <a:rPr lang="en-US" sz="1200" b="0" i="0" u="none" strike="noStrike" dirty="0">
                          <a:solidFill>
                            <a:srgbClr val="000000"/>
                          </a:solidFill>
                          <a:effectLst/>
                          <a:latin typeface="Calibri" panose="020F0502020204030204" pitchFamily="34" charset="0"/>
                        </a:rPr>
                        <a:t>Study on Enhancement of Network Slicing Phase 2</a:t>
                      </a:r>
                    </a:p>
                  </a:txBody>
                  <a:tcPr marL="7620" marR="7620" anchor="ctr"/>
                </a:tc>
                <a:tc>
                  <a:txBody>
                    <a:bodyPr/>
                    <a:lstStyle/>
                    <a:p>
                      <a:pPr algn="l" fontAlgn="b"/>
                      <a:r>
                        <a:rPr lang="en-US" sz="1200" b="0" i="0" u="none" strike="noStrike" dirty="0">
                          <a:solidFill>
                            <a:srgbClr val="000000"/>
                          </a:solidFill>
                          <a:effectLst/>
                          <a:latin typeface="Calibri" panose="020F0502020204030204" pitchFamily="34" charset="0"/>
                        </a:rPr>
                        <a:t>SP-190628</a:t>
                      </a:r>
                    </a:p>
                  </a:txBody>
                  <a:tcPr marL="2351" marR="2351" anchor="ctr"/>
                </a:tc>
                <a:tc>
                  <a:txBody>
                    <a:bodyPr/>
                    <a:lstStyle/>
                    <a:p>
                      <a:pPr algn="l" fontAlgn="b"/>
                      <a:r>
                        <a:rPr lang="en-US" sz="1200" b="0" i="0" u="none" strike="noStrike" dirty="0">
                          <a:solidFill>
                            <a:srgbClr val="000000"/>
                          </a:solidFill>
                          <a:effectLst/>
                          <a:latin typeface="Calibri" panose="020F0502020204030204" pitchFamily="34" charset="0"/>
                        </a:rPr>
                        <a:t>Mar-20</a:t>
                      </a:r>
                    </a:p>
                  </a:txBody>
                  <a:tcPr marL="7620" marR="7620" anchor="ctr"/>
                </a:tc>
                <a:extLst>
                  <a:ext uri="{0D108BD9-81ED-4DB2-BD59-A6C34878D82A}">
                    <a16:rowId xmlns:a16="http://schemas.microsoft.com/office/drawing/2014/main" val="672742303"/>
                  </a:ext>
                </a:extLst>
              </a:tr>
              <a:tr h="143402">
                <a:tc>
                  <a:txBody>
                    <a:bodyPr/>
                    <a:lstStyle/>
                    <a:p>
                      <a:pPr algn="l" fontAlgn="b"/>
                      <a:r>
                        <a:rPr lang="en-US" sz="1200" b="1" i="0" u="none" strike="noStrike">
                          <a:solidFill>
                            <a:srgbClr val="000000"/>
                          </a:solidFill>
                          <a:effectLst/>
                          <a:latin typeface="Calibri" panose="020F0502020204030204" pitchFamily="34" charset="0"/>
                        </a:rPr>
                        <a:t>FS_MPS</a:t>
                      </a:r>
                    </a:p>
                  </a:txBody>
                  <a:tcPr marL="7620" marR="7620" anchor="ctr"/>
                </a:tc>
                <a:tc>
                  <a:txBody>
                    <a:bodyPr/>
                    <a:lstStyle/>
                    <a:p>
                      <a:pPr algn="l" fontAlgn="b"/>
                      <a:r>
                        <a:rPr lang="en-US" sz="1200" b="0" i="0" u="none" strike="noStrike" dirty="0">
                          <a:solidFill>
                            <a:srgbClr val="000000"/>
                          </a:solidFill>
                          <a:effectLst/>
                          <a:latin typeface="Calibri" panose="020F0502020204030204" pitchFamily="34" charset="0"/>
                        </a:rPr>
                        <a:t>Study on Multimedia Priority Service (MPS) Phase 2, Stage 2</a:t>
                      </a:r>
                    </a:p>
                  </a:txBody>
                  <a:tcPr marL="7620" marR="7620"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200" b="0" i="0" u="none" strike="noStrike" dirty="0">
                          <a:solidFill>
                            <a:srgbClr val="000000"/>
                          </a:solidFill>
                          <a:effectLst/>
                          <a:latin typeface="Calibri" panose="020F0502020204030204" pitchFamily="34" charset="0"/>
                        </a:rPr>
                        <a:t>SP-190629</a:t>
                      </a:r>
                    </a:p>
                  </a:txBody>
                  <a:tcPr marL="2351" marR="2351" anchor="ctr"/>
                </a:tc>
                <a:tc>
                  <a:txBody>
                    <a:bodyPr/>
                    <a:lstStyle/>
                    <a:p>
                      <a:pPr algn="l" fontAlgn="b"/>
                      <a:r>
                        <a:rPr lang="en-US" sz="1200" b="0" i="0" u="none" strike="noStrike" dirty="0">
                          <a:solidFill>
                            <a:srgbClr val="000000"/>
                          </a:solidFill>
                          <a:effectLst/>
                          <a:latin typeface="Calibri" panose="020F0502020204030204" pitchFamily="34" charset="0"/>
                        </a:rPr>
                        <a:t>Jun-20</a:t>
                      </a:r>
                    </a:p>
                  </a:txBody>
                  <a:tcPr marL="7620" marR="7620" anchor="ctr"/>
                </a:tc>
                <a:extLst>
                  <a:ext uri="{0D108BD9-81ED-4DB2-BD59-A6C34878D82A}">
                    <a16:rowId xmlns:a16="http://schemas.microsoft.com/office/drawing/2014/main" val="1396930777"/>
                  </a:ext>
                </a:extLst>
              </a:tr>
              <a:tr h="143402">
                <a:tc>
                  <a:txBody>
                    <a:bodyPr/>
                    <a:lstStyle/>
                    <a:p>
                      <a:pPr algn="l" fontAlgn="b"/>
                      <a:r>
                        <a:rPr lang="en-US" sz="1200" b="1" i="0" u="none" strike="noStrike" dirty="0" err="1">
                          <a:solidFill>
                            <a:srgbClr val="000000"/>
                          </a:solidFill>
                          <a:effectLst/>
                          <a:latin typeface="Calibri" panose="020F0502020204030204" pitchFamily="34" charset="0"/>
                        </a:rPr>
                        <a:t>FS_IIoT</a:t>
                      </a:r>
                      <a:endParaRPr lang="en-US" sz="1200" b="1" i="0" u="none" strike="noStrike" dirty="0">
                        <a:solidFill>
                          <a:srgbClr val="000000"/>
                        </a:solidFill>
                        <a:effectLst/>
                        <a:latin typeface="Calibri" panose="020F0502020204030204" pitchFamily="34" charset="0"/>
                      </a:endParaRPr>
                    </a:p>
                  </a:txBody>
                  <a:tcPr marL="7620" marR="7620" anchor="ctr"/>
                </a:tc>
                <a:tc>
                  <a:txBody>
                    <a:bodyPr/>
                    <a:lstStyle/>
                    <a:p>
                      <a:pPr algn="l" fontAlgn="b"/>
                      <a:r>
                        <a:rPr lang="en-US" sz="1200" b="0" i="0" u="none" strike="noStrike" dirty="0">
                          <a:solidFill>
                            <a:srgbClr val="000000"/>
                          </a:solidFill>
                          <a:effectLst/>
                          <a:latin typeface="Calibri" panose="020F0502020204030204" pitchFamily="34" charset="0"/>
                        </a:rPr>
                        <a:t>Study on enhanced support of Industrial IoT - TSC/URLLC enhancements </a:t>
                      </a:r>
                      <a:r>
                        <a:rPr lang="en-US" sz="1200" b="0" i="0" u="none" strike="noStrike" dirty="0">
                          <a:solidFill>
                            <a:srgbClr val="FF0000"/>
                          </a:solidFill>
                          <a:effectLst/>
                          <a:latin typeface="Calibri" panose="020F0502020204030204" pitchFamily="34" charset="0"/>
                        </a:rPr>
                        <a:t>(NOTE 1)</a:t>
                      </a:r>
                    </a:p>
                  </a:txBody>
                  <a:tcPr marL="7620" marR="7620"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200" b="0" i="0" u="none" strike="noStrike" dirty="0">
                          <a:solidFill>
                            <a:srgbClr val="000000"/>
                          </a:solidFill>
                          <a:effectLst/>
                          <a:latin typeface="Calibri" panose="020F0502020204030204" pitchFamily="34" charset="0"/>
                        </a:rPr>
                        <a:t>SP-190630</a:t>
                      </a:r>
                    </a:p>
                  </a:txBody>
                  <a:tcPr marL="2351" marR="2351" anchor="ctr"/>
                </a:tc>
                <a:tc>
                  <a:txBody>
                    <a:bodyPr/>
                    <a:lstStyle/>
                    <a:p>
                      <a:pPr algn="l" fontAlgn="b"/>
                      <a:r>
                        <a:rPr lang="en-US" sz="1200" b="0" i="0" u="none" strike="noStrike" dirty="0">
                          <a:solidFill>
                            <a:srgbClr val="000000"/>
                          </a:solidFill>
                          <a:effectLst/>
                          <a:latin typeface="Calibri" panose="020F0502020204030204" pitchFamily="34" charset="0"/>
                        </a:rPr>
                        <a:t>Mar-20</a:t>
                      </a:r>
                    </a:p>
                  </a:txBody>
                  <a:tcPr marL="7620" marR="7620" anchor="ctr"/>
                </a:tc>
                <a:extLst>
                  <a:ext uri="{0D108BD9-81ED-4DB2-BD59-A6C34878D82A}">
                    <a16:rowId xmlns:a16="http://schemas.microsoft.com/office/drawing/2014/main" val="305141075"/>
                  </a:ext>
                </a:extLst>
              </a:tr>
              <a:tr h="143402">
                <a:tc>
                  <a:txBody>
                    <a:bodyPr/>
                    <a:lstStyle/>
                    <a:p>
                      <a:pPr algn="l" fontAlgn="b"/>
                      <a:r>
                        <a:rPr lang="en-US" sz="1200" b="1" i="0" u="none" strike="noStrike">
                          <a:solidFill>
                            <a:srgbClr val="000000"/>
                          </a:solidFill>
                          <a:effectLst/>
                          <a:latin typeface="Calibri" panose="020F0502020204030204" pitchFamily="34" charset="0"/>
                        </a:rPr>
                        <a:t>FS_eV2XARC_ph2</a:t>
                      </a:r>
                    </a:p>
                  </a:txBody>
                  <a:tcPr marL="7620" marR="7620" anchor="ctr"/>
                </a:tc>
                <a:tc>
                  <a:txBody>
                    <a:bodyPr/>
                    <a:lstStyle/>
                    <a:p>
                      <a:pPr algn="l" fontAlgn="b"/>
                      <a:r>
                        <a:rPr lang="en-US" sz="1200" b="0" i="0" u="none" strike="noStrike" dirty="0">
                          <a:solidFill>
                            <a:srgbClr val="000000"/>
                          </a:solidFill>
                          <a:effectLst/>
                          <a:latin typeface="Calibri" panose="020F0502020204030204" pitchFamily="34" charset="0"/>
                        </a:rPr>
                        <a:t>Study on 3GPP support of advanced V2X services - Phase 2</a:t>
                      </a:r>
                    </a:p>
                  </a:txBody>
                  <a:tcPr marL="7620" marR="7620" anchor="ctr"/>
                </a:tc>
                <a:tc>
                  <a:txBody>
                    <a:bodyPr/>
                    <a:lstStyle/>
                    <a:p>
                      <a:pPr algn="l" fontAlgn="b"/>
                      <a:r>
                        <a:rPr lang="en-US" sz="1200" b="0" i="0" u="none" strike="noStrike" dirty="0">
                          <a:solidFill>
                            <a:srgbClr val="000000"/>
                          </a:solidFill>
                          <a:effectLst/>
                          <a:latin typeface="Calibri" panose="020F0502020204030204" pitchFamily="34" charset="0"/>
                        </a:rPr>
                        <a:t>SP-190631</a:t>
                      </a:r>
                    </a:p>
                  </a:txBody>
                  <a:tcPr marL="2351" marR="2351" anchor="ctr"/>
                </a:tc>
                <a:tc>
                  <a:txBody>
                    <a:bodyPr/>
                    <a:lstStyle/>
                    <a:p>
                      <a:pPr algn="l" fontAlgn="b"/>
                      <a:r>
                        <a:rPr lang="en-US" sz="1200" b="0" i="0" u="none" strike="noStrike" dirty="0">
                          <a:solidFill>
                            <a:srgbClr val="000000"/>
                          </a:solidFill>
                          <a:effectLst/>
                          <a:latin typeface="Calibri" panose="020F0502020204030204" pitchFamily="34" charset="0"/>
                        </a:rPr>
                        <a:t>Jun-20</a:t>
                      </a:r>
                    </a:p>
                  </a:txBody>
                  <a:tcPr marL="7620" marR="7620" anchor="ctr"/>
                </a:tc>
                <a:extLst>
                  <a:ext uri="{0D108BD9-81ED-4DB2-BD59-A6C34878D82A}">
                    <a16:rowId xmlns:a16="http://schemas.microsoft.com/office/drawing/2014/main" val="2629544640"/>
                  </a:ext>
                </a:extLst>
              </a:tr>
            </a:tbl>
          </a:graphicData>
        </a:graphic>
      </p:graphicFrame>
      <p:sp>
        <p:nvSpPr>
          <p:cNvPr id="8" name="Content Placeholder 2">
            <a:extLst>
              <a:ext uri="{FF2B5EF4-FFF2-40B4-BE49-F238E27FC236}">
                <a16:creationId xmlns:a16="http://schemas.microsoft.com/office/drawing/2014/main" id="{E3E70F9F-6593-4425-81A8-94C25919CB01}"/>
              </a:ext>
            </a:extLst>
          </p:cNvPr>
          <p:cNvSpPr>
            <a:spLocks noGrp="1"/>
          </p:cNvSpPr>
          <p:nvPr>
            <p:ph idx="1"/>
          </p:nvPr>
        </p:nvSpPr>
        <p:spPr>
          <a:xfrm>
            <a:off x="110573" y="1434192"/>
            <a:ext cx="8669130" cy="462398"/>
          </a:xfrm>
        </p:spPr>
        <p:txBody>
          <a:bodyPr/>
          <a:lstStyle/>
          <a:p>
            <a:pPr>
              <a:spcBef>
                <a:spcPts val="0"/>
              </a:spcBef>
              <a:defRPr/>
            </a:pPr>
            <a:r>
              <a:rPr lang="en-GB" sz="2000" dirty="0"/>
              <a:t>New Rel-17 Study Items </a:t>
            </a:r>
            <a:r>
              <a:rPr lang="en-GB" sz="2000" b="1" u="sng" dirty="0">
                <a:solidFill>
                  <a:srgbClr val="FF0000"/>
                </a:solidFill>
              </a:rPr>
              <a:t>for Approval </a:t>
            </a:r>
            <a:r>
              <a:rPr lang="en-GB" sz="2000" dirty="0"/>
              <a:t>at SA#85: </a:t>
            </a:r>
            <a:endParaRPr lang="de-DE" altLang="de-DE" sz="1600" dirty="0"/>
          </a:p>
        </p:txBody>
      </p:sp>
      <p:graphicFrame>
        <p:nvGraphicFramePr>
          <p:cNvPr id="10" name="Table 9">
            <a:extLst>
              <a:ext uri="{FF2B5EF4-FFF2-40B4-BE49-F238E27FC236}">
                <a16:creationId xmlns:a16="http://schemas.microsoft.com/office/drawing/2014/main" id="{F9FF5094-5580-4E70-8673-A045B9722EB0}"/>
              </a:ext>
            </a:extLst>
          </p:cNvPr>
          <p:cNvGraphicFramePr>
            <a:graphicFrameLocks noGrp="1"/>
          </p:cNvGraphicFramePr>
          <p:nvPr>
            <p:extLst>
              <p:ext uri="{D42A27DB-BD31-4B8C-83A1-F6EECF244321}">
                <p14:modId xmlns:p14="http://schemas.microsoft.com/office/powerpoint/2010/main" val="3209301365"/>
              </p:ext>
            </p:extLst>
          </p:nvPr>
        </p:nvGraphicFramePr>
        <p:xfrm>
          <a:off x="538316" y="4021728"/>
          <a:ext cx="8067367" cy="1036320"/>
        </p:xfrm>
        <a:graphic>
          <a:graphicData uri="http://schemas.openxmlformats.org/drawingml/2006/table">
            <a:tbl>
              <a:tblPr>
                <a:tableStyleId>{5C22544A-7EE6-4342-B048-85BDC9FD1C3A}</a:tableStyleId>
              </a:tblPr>
              <a:tblGrid>
                <a:gridCol w="1355797">
                  <a:extLst>
                    <a:ext uri="{9D8B030D-6E8A-4147-A177-3AD203B41FA5}">
                      <a16:colId xmlns:a16="http://schemas.microsoft.com/office/drawing/2014/main" val="1946023712"/>
                    </a:ext>
                  </a:extLst>
                </a:gridCol>
                <a:gridCol w="4659115">
                  <a:extLst>
                    <a:ext uri="{9D8B030D-6E8A-4147-A177-3AD203B41FA5}">
                      <a16:colId xmlns:a16="http://schemas.microsoft.com/office/drawing/2014/main" val="1620079814"/>
                    </a:ext>
                  </a:extLst>
                </a:gridCol>
                <a:gridCol w="1165235">
                  <a:extLst>
                    <a:ext uri="{9D8B030D-6E8A-4147-A177-3AD203B41FA5}">
                      <a16:colId xmlns:a16="http://schemas.microsoft.com/office/drawing/2014/main" val="2527939639"/>
                    </a:ext>
                  </a:extLst>
                </a:gridCol>
                <a:gridCol w="887220">
                  <a:extLst>
                    <a:ext uri="{9D8B030D-6E8A-4147-A177-3AD203B41FA5}">
                      <a16:colId xmlns:a16="http://schemas.microsoft.com/office/drawing/2014/main" val="2030157190"/>
                    </a:ext>
                  </a:extLst>
                </a:gridCol>
              </a:tblGrid>
              <a:tr h="143402">
                <a:tc>
                  <a:txBody>
                    <a:bodyPr/>
                    <a:lstStyle/>
                    <a:p>
                      <a:pPr algn="ctr" fontAlgn="b"/>
                      <a:r>
                        <a:rPr lang="en-US" sz="1400" b="1" i="0" u="none" strike="noStrike" dirty="0">
                          <a:solidFill>
                            <a:srgbClr val="000000"/>
                          </a:solidFill>
                          <a:effectLst/>
                          <a:latin typeface="Calibri" panose="020F0502020204030204" pitchFamily="34" charset="0"/>
                        </a:rPr>
                        <a:t>WI Code</a:t>
                      </a:r>
                    </a:p>
                  </a:txBody>
                  <a:tcPr marL="2351" marR="2351" anchor="ctr">
                    <a:solidFill>
                      <a:srgbClr val="00B050"/>
                    </a:solidFill>
                  </a:tcPr>
                </a:tc>
                <a:tc>
                  <a:txBody>
                    <a:bodyPr/>
                    <a:lstStyle/>
                    <a:p>
                      <a:pPr algn="ctr" fontAlgn="b"/>
                      <a:r>
                        <a:rPr lang="en-US" sz="1400" b="1" i="0" u="none" strike="noStrike" dirty="0">
                          <a:solidFill>
                            <a:srgbClr val="000000"/>
                          </a:solidFill>
                          <a:effectLst/>
                          <a:latin typeface="Calibri" panose="020F0502020204030204" pitchFamily="34" charset="0"/>
                        </a:rPr>
                        <a:t>Title</a:t>
                      </a:r>
                    </a:p>
                  </a:txBody>
                  <a:tcPr marL="2351" marR="2351" anchor="ctr">
                    <a:solidFill>
                      <a:srgbClr val="00B050"/>
                    </a:solidFill>
                  </a:tcPr>
                </a:tc>
                <a:tc>
                  <a:txBody>
                    <a:bodyPr/>
                    <a:lstStyle/>
                    <a:p>
                      <a:pPr algn="ctr" fontAlgn="b"/>
                      <a:r>
                        <a:rPr lang="en-US" sz="1400" b="1" i="0" u="none" strike="noStrike" dirty="0">
                          <a:solidFill>
                            <a:srgbClr val="000000"/>
                          </a:solidFill>
                          <a:effectLst/>
                          <a:latin typeface="Calibri" panose="020F0502020204030204" pitchFamily="34" charset="0"/>
                        </a:rPr>
                        <a:t>Doc#</a:t>
                      </a:r>
                    </a:p>
                  </a:txBody>
                  <a:tcPr marL="2351" marR="2351" anchor="ctr">
                    <a:solidFill>
                      <a:srgbClr val="00B050"/>
                    </a:solidFill>
                  </a:tcPr>
                </a:tc>
                <a:tc>
                  <a:txBody>
                    <a:bodyPr/>
                    <a:lstStyle/>
                    <a:p>
                      <a:pPr algn="ctr" fontAlgn="b"/>
                      <a:r>
                        <a:rPr lang="en-US" sz="1400" b="1" i="0" u="none" strike="noStrike" dirty="0">
                          <a:solidFill>
                            <a:srgbClr val="000000"/>
                          </a:solidFill>
                          <a:effectLst/>
                          <a:latin typeface="Calibri" panose="020F0502020204030204" pitchFamily="34" charset="0"/>
                        </a:rPr>
                        <a:t>Target Date</a:t>
                      </a:r>
                    </a:p>
                  </a:txBody>
                  <a:tcPr marL="2351" marR="2351" anchor="ctr">
                    <a:solidFill>
                      <a:srgbClr val="00B050"/>
                    </a:solidFill>
                  </a:tcPr>
                </a:tc>
                <a:extLst>
                  <a:ext uri="{0D108BD9-81ED-4DB2-BD59-A6C34878D82A}">
                    <a16:rowId xmlns:a16="http://schemas.microsoft.com/office/drawing/2014/main" val="1655900927"/>
                  </a:ext>
                </a:extLst>
              </a:tr>
              <a:tr h="143402">
                <a:tc>
                  <a:txBody>
                    <a:bodyPr/>
                    <a:lstStyle/>
                    <a:p>
                      <a:pPr algn="l" fontAlgn="b"/>
                      <a:r>
                        <a:rPr lang="en-US" sz="1200" b="1" i="0" u="none" strike="noStrike" dirty="0">
                          <a:solidFill>
                            <a:srgbClr val="000000"/>
                          </a:solidFill>
                          <a:effectLst/>
                          <a:latin typeface="Calibri" panose="020F0502020204030204" pitchFamily="34" charset="0"/>
                        </a:rPr>
                        <a:t>FS_5MBS</a:t>
                      </a:r>
                    </a:p>
                  </a:txBody>
                  <a:tcPr marL="7620" marR="7620" anchor="ctr"/>
                </a:tc>
                <a:tc>
                  <a:txBody>
                    <a:bodyPr/>
                    <a:lstStyle/>
                    <a:p>
                      <a:pPr marL="0" marR="0" hangingPunct="0">
                        <a:spcBef>
                          <a:spcPts val="0"/>
                        </a:spcBef>
                        <a:spcAft>
                          <a:spcPts val="0"/>
                        </a:spcAft>
                        <a:tabLst>
                          <a:tab pos="180340" algn="l"/>
                          <a:tab pos="360045" algn="l"/>
                          <a:tab pos="457200" algn="l"/>
                        </a:tabLst>
                      </a:pPr>
                      <a:r>
                        <a:rPr lang="en-GB" sz="1200" dirty="0">
                          <a:solidFill>
                            <a:srgbClr val="000000"/>
                          </a:solidFill>
                          <a:effectLst/>
                          <a:latin typeface="+mn-lt"/>
                          <a:ea typeface="Times New Roman" panose="02020603050405020304" pitchFamily="18" charset="0"/>
                          <a:cs typeface="Times New Roman" panose="02020603050405020304" pitchFamily="18" charset="0"/>
                        </a:rPr>
                        <a:t>Study on Architectural enhancements for 5G multicast-broadcast services</a:t>
                      </a:r>
                      <a:endParaRPr lang="en-US" sz="1200" dirty="0">
                        <a:solidFill>
                          <a:srgbClr val="000000"/>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algn="l" fontAlgn="b"/>
                      <a:r>
                        <a:rPr lang="en-US" sz="1200" b="0" i="0" u="none" strike="noStrike" dirty="0">
                          <a:solidFill>
                            <a:srgbClr val="000000"/>
                          </a:solidFill>
                          <a:effectLst/>
                          <a:latin typeface="Calibri" panose="020F0502020204030204" pitchFamily="34" charset="0"/>
                        </a:rPr>
                        <a:t>SP-190625</a:t>
                      </a:r>
                    </a:p>
                  </a:txBody>
                  <a:tcPr marL="2351" marR="2351" anchor="ctr"/>
                </a:tc>
                <a:tc>
                  <a:txBody>
                    <a:bodyPr/>
                    <a:lstStyle/>
                    <a:p>
                      <a:pPr algn="l" fontAlgn="b"/>
                      <a:r>
                        <a:rPr lang="en-US" sz="1200" b="0" i="0" u="none" strike="noStrike" dirty="0">
                          <a:solidFill>
                            <a:srgbClr val="000000"/>
                          </a:solidFill>
                          <a:effectLst/>
                          <a:latin typeface="Calibri" panose="020F0502020204030204" pitchFamily="34" charset="0"/>
                        </a:rPr>
                        <a:t>Jun-20</a:t>
                      </a:r>
                    </a:p>
                  </a:txBody>
                  <a:tcPr marL="7620" marR="7620" anchor="ctr"/>
                </a:tc>
                <a:extLst>
                  <a:ext uri="{0D108BD9-81ED-4DB2-BD59-A6C34878D82A}">
                    <a16:rowId xmlns:a16="http://schemas.microsoft.com/office/drawing/2014/main" val="672742303"/>
                  </a:ext>
                </a:extLst>
              </a:tr>
              <a:tr h="143402">
                <a:tc>
                  <a:txBody>
                    <a:bodyPr/>
                    <a:lstStyle/>
                    <a:p>
                      <a:pPr algn="l" fontAlgn="b"/>
                      <a:r>
                        <a:rPr lang="en-US" sz="1200" b="1" i="0" u="none" strike="noStrike" dirty="0">
                          <a:solidFill>
                            <a:srgbClr val="000000"/>
                          </a:solidFill>
                          <a:effectLst/>
                          <a:latin typeface="Calibri" panose="020F0502020204030204" pitchFamily="34" charset="0"/>
                        </a:rPr>
                        <a:t>FS_5GLAN_enh</a:t>
                      </a:r>
                    </a:p>
                  </a:txBody>
                  <a:tcPr marL="7620" marR="7620" anchor="ctr"/>
                </a:tc>
                <a:tc>
                  <a:txBody>
                    <a:bodyPr/>
                    <a:lstStyle/>
                    <a:p>
                      <a:pPr marL="0" marR="0" hangingPunct="0">
                        <a:spcBef>
                          <a:spcPts val="0"/>
                        </a:spcBef>
                        <a:spcAft>
                          <a:spcPts val="0"/>
                        </a:spcAft>
                        <a:tabLst>
                          <a:tab pos="180340" algn="l"/>
                          <a:tab pos="360045" algn="l"/>
                          <a:tab pos="457200" algn="l"/>
                        </a:tabLst>
                      </a:pPr>
                      <a:r>
                        <a:rPr lang="en-GB" sz="1200" dirty="0">
                          <a:solidFill>
                            <a:srgbClr val="000000"/>
                          </a:solidFill>
                          <a:effectLst/>
                          <a:latin typeface="+mn-lt"/>
                          <a:ea typeface="Times New Roman" panose="02020603050405020304" pitchFamily="18" charset="0"/>
                          <a:cs typeface="Times New Roman" panose="02020603050405020304" pitchFamily="18" charset="0"/>
                        </a:rPr>
                        <a:t>Study on enhancement of support for 5G LAN-type service </a:t>
                      </a:r>
                      <a:r>
                        <a:rPr lang="en-GB" sz="1200" dirty="0">
                          <a:solidFill>
                            <a:srgbClr val="FF0000"/>
                          </a:solidFill>
                          <a:effectLst/>
                          <a:latin typeface="+mn-lt"/>
                          <a:ea typeface="Times New Roman" panose="02020603050405020304" pitchFamily="18" charset="0"/>
                          <a:cs typeface="Times New Roman" panose="02020603050405020304" pitchFamily="18" charset="0"/>
                        </a:rPr>
                        <a:t>(NOTE 2)</a:t>
                      </a:r>
                      <a:endParaRPr lang="en-US" sz="1200" dirty="0">
                        <a:solidFill>
                          <a:srgbClr val="FF0000"/>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200" b="0" i="0" u="none" strike="noStrike" dirty="0">
                          <a:solidFill>
                            <a:srgbClr val="000000"/>
                          </a:solidFill>
                          <a:effectLst/>
                          <a:latin typeface="Calibri" panose="020F0502020204030204" pitchFamily="34" charset="0"/>
                        </a:rPr>
                        <a:t>SP-190626</a:t>
                      </a:r>
                    </a:p>
                  </a:txBody>
                  <a:tcPr marL="2351" marR="2351" anchor="ctr"/>
                </a:tc>
                <a:tc>
                  <a:txBody>
                    <a:bodyPr/>
                    <a:lstStyle/>
                    <a:p>
                      <a:pPr algn="l" fontAlgn="b"/>
                      <a:r>
                        <a:rPr lang="en-US" sz="1200" b="0" i="0" u="none" strike="noStrike" dirty="0">
                          <a:solidFill>
                            <a:srgbClr val="000000"/>
                          </a:solidFill>
                          <a:effectLst/>
                          <a:latin typeface="Calibri" panose="020F0502020204030204" pitchFamily="34" charset="0"/>
                        </a:rPr>
                        <a:t>Mar-20</a:t>
                      </a:r>
                    </a:p>
                  </a:txBody>
                  <a:tcPr marL="7620" marR="7620" anchor="ctr"/>
                </a:tc>
                <a:extLst>
                  <a:ext uri="{0D108BD9-81ED-4DB2-BD59-A6C34878D82A}">
                    <a16:rowId xmlns:a16="http://schemas.microsoft.com/office/drawing/2014/main" val="1396930777"/>
                  </a:ext>
                </a:extLst>
              </a:tr>
            </a:tbl>
          </a:graphicData>
        </a:graphic>
      </p:graphicFrame>
      <p:sp>
        <p:nvSpPr>
          <p:cNvPr id="11" name="Content Placeholder 2">
            <a:extLst>
              <a:ext uri="{FF2B5EF4-FFF2-40B4-BE49-F238E27FC236}">
                <a16:creationId xmlns:a16="http://schemas.microsoft.com/office/drawing/2014/main" id="{2A65102C-3F45-4776-980C-FF1064DFF7B9}"/>
              </a:ext>
            </a:extLst>
          </p:cNvPr>
          <p:cNvSpPr txBox="1">
            <a:spLocks/>
          </p:cNvSpPr>
          <p:nvPr/>
        </p:nvSpPr>
        <p:spPr bwMode="auto">
          <a:xfrm>
            <a:off x="110573" y="3591256"/>
            <a:ext cx="8669130" cy="462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defRPr/>
            </a:pPr>
            <a:r>
              <a:rPr lang="en-GB" sz="2000" kern="0" dirty="0"/>
              <a:t>Revised Rel-17 Study Items </a:t>
            </a:r>
            <a:r>
              <a:rPr lang="en-GB" sz="2000" b="1" u="sng" kern="0" dirty="0">
                <a:solidFill>
                  <a:srgbClr val="FF0000"/>
                </a:solidFill>
              </a:rPr>
              <a:t>for Approval </a:t>
            </a:r>
            <a:r>
              <a:rPr lang="en-GB" sz="2000" kern="0" dirty="0"/>
              <a:t>at SA#85: </a:t>
            </a:r>
            <a:endParaRPr lang="de-DE" altLang="de-DE" sz="1600" kern="0" dirty="0"/>
          </a:p>
        </p:txBody>
      </p:sp>
      <p:sp>
        <p:nvSpPr>
          <p:cNvPr id="12" name="Content Placeholder 2">
            <a:extLst>
              <a:ext uri="{FF2B5EF4-FFF2-40B4-BE49-F238E27FC236}">
                <a16:creationId xmlns:a16="http://schemas.microsoft.com/office/drawing/2014/main" id="{08CA0F08-2E4A-4E52-B330-6EE6C3B80088}"/>
              </a:ext>
            </a:extLst>
          </p:cNvPr>
          <p:cNvSpPr txBox="1">
            <a:spLocks/>
          </p:cNvSpPr>
          <p:nvPr/>
        </p:nvSpPr>
        <p:spPr bwMode="auto">
          <a:xfrm>
            <a:off x="682913" y="5347854"/>
            <a:ext cx="8342313" cy="489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eaLnBrk="1" hangingPunct="1">
              <a:buNone/>
            </a:pPr>
            <a:r>
              <a:rPr lang="de-DE" sz="1200" kern="0" dirty="0">
                <a:solidFill>
                  <a:srgbClr val="FF0000"/>
                </a:solidFill>
              </a:rPr>
              <a:t>NOTE 1 </a:t>
            </a:r>
            <a:r>
              <a:rPr lang="de-DE" sz="1200" kern="0" dirty="0"/>
              <a:t>: Approved in SA2 with an objection from China Mobile </a:t>
            </a:r>
          </a:p>
          <a:p>
            <a:pPr marL="0" indent="0" eaLnBrk="1" hangingPunct="1">
              <a:buNone/>
            </a:pPr>
            <a:r>
              <a:rPr lang="de-DE" altLang="de-DE" sz="1200" kern="0" dirty="0">
                <a:solidFill>
                  <a:srgbClr val="FF0000"/>
                </a:solidFill>
              </a:rPr>
              <a:t>NOTE 2 </a:t>
            </a:r>
            <a:r>
              <a:rPr lang="de-DE" altLang="de-DE" sz="1200" kern="0" dirty="0"/>
              <a:t>: Approved in SA2 with an objection from Qualcomm</a:t>
            </a:r>
          </a:p>
          <a:p>
            <a:pPr marL="0" indent="0" eaLnBrk="1" hangingPunct="1">
              <a:buNone/>
            </a:pPr>
            <a:endParaRPr lang="de-DE" sz="1000" kern="0" dirty="0"/>
          </a:p>
          <a:p>
            <a:pPr marL="457200" lvl="1" indent="0" eaLnBrk="1" hangingPunct="1">
              <a:buFont typeface="Arial" panose="020B0604020202020204" pitchFamily="34" charset="0"/>
              <a:buNone/>
            </a:pPr>
            <a:endParaRPr lang="zh-CN" altLang="zh-CN" sz="1600" b="1" kern="0" dirty="0">
              <a:latin typeface="Arial" panose="020B0604020202020204" pitchFamily="34" charset="0"/>
              <a:ea typeface="SimSun" panose="02010600030101010101" pitchFamily="2" charset="-122"/>
              <a:cs typeface="Times New Roman" panose="02020603050405020304" pitchFamily="18" charset="0"/>
            </a:endParaRPr>
          </a:p>
          <a:p>
            <a:pPr lvl="1" eaLnBrk="1" hangingPunct="1"/>
            <a:endParaRPr lang="en-GB" altLang="zh-CN" sz="1600" kern="0" dirty="0"/>
          </a:p>
          <a:p>
            <a:pPr lvl="1"/>
            <a:endParaRPr lang="en-GB" sz="1600" kern="0" dirty="0"/>
          </a:p>
          <a:p>
            <a:pPr eaLnBrk="1" hangingPunct="1"/>
            <a:endParaRPr lang="de-DE" altLang="de-DE" sz="2200" kern="0" dirty="0">
              <a:solidFill>
                <a:srgbClr val="FF0000"/>
              </a:solidFill>
            </a:endParaRPr>
          </a:p>
        </p:txBody>
      </p:sp>
    </p:spTree>
    <p:extLst>
      <p:ext uri="{BB962C8B-B14F-4D97-AF65-F5344CB8AC3E}">
        <p14:creationId xmlns:p14="http://schemas.microsoft.com/office/powerpoint/2010/main" val="2245028808"/>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a:t>1) General Aspects (1/7)</a:t>
            </a:r>
          </a:p>
        </p:txBody>
      </p:sp>
      <p:sp>
        <p:nvSpPr>
          <p:cNvPr id="6147" name="Content Placeholder 2"/>
          <p:cNvSpPr>
            <a:spLocks noGrp="1"/>
          </p:cNvSpPr>
          <p:nvPr>
            <p:ph idx="1"/>
          </p:nvPr>
        </p:nvSpPr>
        <p:spPr>
          <a:xfrm>
            <a:off x="457200" y="1600200"/>
            <a:ext cx="8345488" cy="4749800"/>
          </a:xfrm>
        </p:spPr>
        <p:txBody>
          <a:bodyPr/>
          <a:lstStyle/>
          <a:p>
            <a:pPr eaLnBrk="1" hangingPunct="1">
              <a:defRPr/>
            </a:pPr>
            <a:r>
              <a:rPr lang="de-DE" altLang="de-DE" dirty="0"/>
              <a:t> </a:t>
            </a:r>
            <a:r>
              <a:rPr lang="de-DE" altLang="de-DE" sz="3200" dirty="0">
                <a:latin typeface="Arial" panose="020B0604020202020204" pitchFamily="34" charset="0"/>
                <a:cs typeface="Arial" panose="020B0604020202020204" pitchFamily="34" charset="0"/>
              </a:rPr>
              <a:t>SA2 meetings held since SA#84</a:t>
            </a:r>
          </a:p>
          <a:p>
            <a:pPr lvl="1" eaLnBrk="1" hangingPunct="1">
              <a:defRPr/>
            </a:pPr>
            <a:r>
              <a:rPr lang="en-GB" altLang="ko-KR" dirty="0">
                <a:latin typeface="Arial" panose="020B0604020202020204" pitchFamily="34" charset="0"/>
                <a:cs typeface="Arial" panose="020B0604020202020204" pitchFamily="34" charset="0"/>
              </a:rPr>
              <a:t>SA2#134: 24 – 28 June 2019, Sapporo, Japan</a:t>
            </a:r>
          </a:p>
          <a:p>
            <a:pPr marL="457200" lvl="1" indent="0" eaLnBrk="1" hangingPunct="1">
              <a:buFont typeface="Arial" panose="020B0604020202020204" pitchFamily="34" charset="0"/>
              <a:buNone/>
              <a:defRPr/>
            </a:pPr>
            <a:endParaRPr lang="en-GB" altLang="ko-KR" dirty="0">
              <a:latin typeface="+mn-ea"/>
              <a:cs typeface="Arial" charset="0"/>
            </a:endParaRPr>
          </a:p>
          <a:p>
            <a:pPr eaLnBrk="1" hangingPunct="1">
              <a:defRPr/>
            </a:pPr>
            <a:r>
              <a:rPr lang="en-GB" altLang="de-DE" sz="3200" dirty="0">
                <a:latin typeface="Arial" panose="020B0604020202020204" pitchFamily="34" charset="0"/>
                <a:cs typeface="Arial" panose="020B0604020202020204" pitchFamily="34" charset="0"/>
              </a:rPr>
              <a:t> Future SA2 meetings</a:t>
            </a:r>
          </a:p>
          <a:p>
            <a:pPr lvl="1" eaLnBrk="1" hangingPunct="1">
              <a:defRPr/>
            </a:pPr>
            <a:r>
              <a:rPr lang="en-GB" altLang="ko-KR" dirty="0">
                <a:latin typeface="Arial" panose="020B0604020202020204" pitchFamily="34" charset="0"/>
                <a:cs typeface="Arial" panose="020B0604020202020204" pitchFamily="34" charset="0"/>
              </a:rPr>
              <a:t>SA2#135: 14 – 18 Oct 2019, Split, Croatia</a:t>
            </a:r>
          </a:p>
          <a:p>
            <a:pPr lvl="1" eaLnBrk="1" hangingPunct="1">
              <a:defRPr/>
            </a:pPr>
            <a:r>
              <a:rPr lang="en-GB" altLang="ko-KR" dirty="0">
                <a:latin typeface="Arial" panose="020B0604020202020204" pitchFamily="34" charset="0"/>
                <a:cs typeface="Arial" panose="020B0604020202020204" pitchFamily="34" charset="0"/>
              </a:rPr>
              <a:t>SA2#136: 18 – 22 Nov 2019, Reno, NV, USA</a:t>
            </a:r>
          </a:p>
          <a:p>
            <a:pPr marL="457200" lvl="1" indent="0" eaLnBrk="1" hangingPunct="1">
              <a:buNone/>
              <a:defRPr/>
            </a:pPr>
            <a:endParaRPr lang="en-GB" altLang="ko-KR" dirty="0">
              <a:latin typeface="Arial" panose="020B0604020202020204" pitchFamily="34" charset="0"/>
              <a:cs typeface="Arial" panose="020B0604020202020204"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a:solidFill>
                  <a:schemeClr val="bg1">
                    <a:lumMod val="65000"/>
                  </a:schemeClr>
                </a:solidFill>
              </a:rPr>
              <a:t> 1) General aspects (events since SA#84, statistics, next meetings)</a:t>
            </a:r>
          </a:p>
          <a:p>
            <a:pPr eaLnBrk="1" hangingPunct="1">
              <a:defRPr/>
            </a:pPr>
            <a:r>
              <a:rPr lang="en-GB" sz="2400" dirty="0">
                <a:solidFill>
                  <a:schemeClr val="bg1">
                    <a:lumMod val="65000"/>
                  </a:schemeClr>
                </a:solidFill>
              </a:rPr>
              <a:t> </a:t>
            </a:r>
            <a:r>
              <a:rPr lang="en-GB" sz="2400" b="1" i="1" dirty="0"/>
              <a:t>2) SA Work Report</a:t>
            </a:r>
          </a:p>
          <a:p>
            <a:pPr lvl="1" eaLnBrk="1" hangingPunct="1">
              <a:defRPr/>
            </a:pPr>
            <a:r>
              <a:rPr lang="en-GB" sz="2000" dirty="0">
                <a:solidFill>
                  <a:schemeClr val="bg1">
                    <a:lumMod val="65000"/>
                  </a:schemeClr>
                </a:solidFill>
              </a:rPr>
              <a:t>2.1) Rel-14 and before Maintenance</a:t>
            </a:r>
          </a:p>
          <a:p>
            <a:pPr lvl="1" eaLnBrk="1" hangingPunct="1">
              <a:defRPr/>
            </a:pPr>
            <a:r>
              <a:rPr lang="en-GB" sz="2000" dirty="0">
                <a:solidFill>
                  <a:schemeClr val="bg1">
                    <a:lumMod val="65000"/>
                  </a:schemeClr>
                </a:solidFill>
              </a:rPr>
              <a:t>2.2) Rel-15 Maintenance and Work</a:t>
            </a:r>
          </a:p>
          <a:p>
            <a:pPr lvl="1" eaLnBrk="1" hangingPunct="1">
              <a:defRPr/>
            </a:pPr>
            <a:r>
              <a:rPr lang="en-GB" sz="2000" dirty="0">
                <a:solidFill>
                  <a:schemeClr val="bg1">
                    <a:lumMod val="65000"/>
                  </a:schemeClr>
                </a:solidFill>
              </a:rPr>
              <a:t>2.3) Rel-16 and later Work and Maintenance</a:t>
            </a:r>
          </a:p>
          <a:p>
            <a:pPr lvl="1" eaLnBrk="1" hangingPunct="1">
              <a:defRPr/>
            </a:pPr>
            <a:r>
              <a:rPr lang="en-GB" sz="2000" dirty="0">
                <a:solidFill>
                  <a:schemeClr val="bg1">
                    <a:lumMod val="65000"/>
                  </a:schemeClr>
                </a:solidFill>
              </a:rPr>
              <a:t>2.4) New and Updated </a:t>
            </a:r>
            <a:r>
              <a:rPr lang="en-GB" sz="2000" dirty="0" err="1">
                <a:solidFill>
                  <a:schemeClr val="bg1">
                    <a:lumMod val="65000"/>
                  </a:schemeClr>
                </a:solidFill>
              </a:rPr>
              <a:t>WIDs</a:t>
            </a:r>
            <a:r>
              <a:rPr lang="en-GB" sz="2000" dirty="0">
                <a:solidFill>
                  <a:schemeClr val="bg1">
                    <a:lumMod val="65000"/>
                  </a:schemeClr>
                </a:solidFill>
              </a:rPr>
              <a:t> and </a:t>
            </a:r>
            <a:r>
              <a:rPr lang="en-GB" sz="2000" dirty="0" err="1">
                <a:solidFill>
                  <a:schemeClr val="bg1">
                    <a:lumMod val="65000"/>
                  </a:schemeClr>
                </a:solidFill>
              </a:rPr>
              <a:t>SIDs</a:t>
            </a:r>
            <a:endParaRPr lang="en-GB" sz="2000" dirty="0">
              <a:solidFill>
                <a:schemeClr val="bg1">
                  <a:lumMod val="65000"/>
                </a:schemeClr>
              </a:solidFill>
            </a:endParaRPr>
          </a:p>
          <a:p>
            <a:pPr lvl="1" eaLnBrk="1" hangingPunct="1">
              <a:defRPr/>
            </a:pPr>
            <a:r>
              <a:rPr lang="en-GB" sz="2000" b="1" i="1" dirty="0"/>
              <a:t>2.5) </a:t>
            </a:r>
            <a:r>
              <a:rPr lang="en-GB" sz="2000" b="1" i="1" dirty="0" err="1"/>
              <a:t>IETF</a:t>
            </a:r>
            <a:r>
              <a:rPr lang="en-GB" sz="2000" b="1" i="1" dirty="0"/>
              <a:t> and External </a:t>
            </a:r>
            <a:r>
              <a:rPr lang="en-GB" sz="2000" b="1" i="1" dirty="0" err="1"/>
              <a:t>SDO</a:t>
            </a:r>
            <a:r>
              <a:rPr lang="en-GB" sz="2000" b="1" i="1" dirty="0"/>
              <a:t> Normative Reference Update</a:t>
            </a:r>
          </a:p>
          <a:p>
            <a:pPr eaLnBrk="1" hangingPunct="1">
              <a:defRPr/>
            </a:pPr>
            <a:r>
              <a:rPr lang="en-GB" sz="2400" dirty="0">
                <a:solidFill>
                  <a:schemeClr val="bg1">
                    <a:lumMod val="65000"/>
                  </a:schemeClr>
                </a:solidFill>
              </a:rPr>
              <a:t> 3) Action Items</a:t>
            </a:r>
          </a:p>
          <a:p>
            <a:pPr eaLnBrk="1" hangingPunct="1">
              <a:defRPr/>
            </a:pPr>
            <a:r>
              <a:rPr lang="en-GB" sz="2400" dirty="0">
                <a:solidFill>
                  <a:schemeClr val="bg1">
                    <a:lumMod val="65000"/>
                  </a:schemeClr>
                </a:solidFill>
              </a:rPr>
              <a:t> 4) Documents for Information and Approval</a:t>
            </a:r>
          </a:p>
          <a:p>
            <a:pPr eaLnBrk="1" hangingPunct="1">
              <a:defRPr/>
            </a:pPr>
            <a:r>
              <a:rPr lang="en-GB" sz="2400" dirty="0">
                <a:solidFill>
                  <a:schemeClr val="bg1">
                    <a:lumMod val="65000"/>
                  </a:schemeClr>
                </a:solidFill>
              </a:rPr>
              <a:t> 5) Collected Items requiring action from SA</a:t>
            </a:r>
          </a:p>
        </p:txBody>
      </p:sp>
      <p:sp>
        <p:nvSpPr>
          <p:cNvPr id="45060" name="Text Box 3"/>
          <p:cNvSpPr txBox="1">
            <a:spLocks noChangeArrowheads="1"/>
          </p:cNvSpPr>
          <p:nvPr/>
        </p:nvSpPr>
        <p:spPr bwMode="auto">
          <a:xfrm>
            <a:off x="77788" y="408146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pPr eaLnBrk="1" hangingPunct="1"/>
            <a:r>
              <a:rPr lang="de-DE" altLang="de-DE" b="1" dirty="0"/>
              <a:t>2.5) IETF </a:t>
            </a:r>
            <a:r>
              <a:rPr lang="en-GB" altLang="de-DE" b="1" dirty="0"/>
              <a:t>and External SDO Normative Reference Update (1/1)</a:t>
            </a:r>
            <a:endParaRPr lang="de-DE" altLang="de-DE" b="1" dirty="0"/>
          </a:p>
        </p:txBody>
      </p:sp>
      <p:sp>
        <p:nvSpPr>
          <p:cNvPr id="46083" name="Content Placeholder 1"/>
          <p:cNvSpPr>
            <a:spLocks noGrp="1"/>
          </p:cNvSpPr>
          <p:nvPr>
            <p:ph idx="1"/>
          </p:nvPr>
        </p:nvSpPr>
        <p:spPr/>
        <p:txBody>
          <a:bodyPr/>
          <a:lstStyle/>
          <a:p>
            <a:endParaRPr lang="de-DE" sz="2400" dirty="0"/>
          </a:p>
          <a:p>
            <a:pPr eaLnBrk="1" hangingPunct="1"/>
            <a:endParaRPr lang="en-US" altLang="de-DE" sz="2400" dirty="0"/>
          </a:p>
          <a:p>
            <a:pPr>
              <a:buFontTx/>
              <a:buNone/>
            </a:pPr>
            <a:endParaRPr lang="en-US" altLang="de-DE" dirty="0"/>
          </a:p>
          <a:p>
            <a:pPr eaLnBrk="1" hangingPunct="1">
              <a:buFontTx/>
              <a:buNone/>
            </a:pPr>
            <a:endParaRPr lang="en-US" altLang="de-DE" dirty="0"/>
          </a:p>
          <a:p>
            <a:pPr eaLnBrk="1" hangingPunct="1"/>
            <a:endParaRPr lang="en-GB" altLang="de-DE"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D041F9B7-C239-4B45-BD44-AF358702C28E}"/>
              </a:ext>
            </a:extLst>
          </p:cNvPr>
          <p:cNvSpPr txBox="1">
            <a:spLocks/>
          </p:cNvSpPr>
          <p:nvPr/>
        </p:nvSpPr>
        <p:spPr bwMode="auto">
          <a:xfrm>
            <a:off x="457200" y="1634836"/>
            <a:ext cx="8229600" cy="4300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defRPr/>
            </a:pPr>
            <a:r>
              <a:rPr lang="en-US" sz="2400" kern="0" dirty="0"/>
              <a:t>None identified</a:t>
            </a:r>
          </a:p>
          <a:p>
            <a:pPr eaLnBrk="1" hangingPunct="1">
              <a:defRPr/>
            </a:pPr>
            <a:endParaRPr lang="en-GB" sz="1600" kern="0"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a:solidFill>
                  <a:schemeClr val="bg1">
                    <a:lumMod val="65000"/>
                  </a:schemeClr>
                </a:solidFill>
              </a:rPr>
              <a:t> 1) General aspects (events since SA#84, statistics, next meetings)</a:t>
            </a:r>
          </a:p>
          <a:p>
            <a:pPr eaLnBrk="1" hangingPunct="1">
              <a:defRPr/>
            </a:pPr>
            <a:r>
              <a:rPr lang="en-GB" sz="2400" dirty="0">
                <a:solidFill>
                  <a:schemeClr val="bg1">
                    <a:lumMod val="65000"/>
                  </a:schemeClr>
                </a:solidFill>
              </a:rPr>
              <a:t> 2) SA Work Report</a:t>
            </a:r>
          </a:p>
          <a:p>
            <a:pPr lvl="1" eaLnBrk="1" hangingPunct="1">
              <a:defRPr/>
            </a:pPr>
            <a:r>
              <a:rPr lang="en-GB" sz="2000" dirty="0">
                <a:solidFill>
                  <a:schemeClr val="bg1">
                    <a:lumMod val="65000"/>
                  </a:schemeClr>
                </a:solidFill>
              </a:rPr>
              <a:t>2.1) Rel-14 and before Maintenance</a:t>
            </a:r>
          </a:p>
          <a:p>
            <a:pPr lvl="1" eaLnBrk="1" hangingPunct="1">
              <a:defRPr/>
            </a:pPr>
            <a:r>
              <a:rPr lang="en-GB" sz="2000" dirty="0">
                <a:solidFill>
                  <a:schemeClr val="bg1">
                    <a:lumMod val="65000"/>
                  </a:schemeClr>
                </a:solidFill>
              </a:rPr>
              <a:t>2.2) Rel-15 Maintenance and Work</a:t>
            </a:r>
          </a:p>
          <a:p>
            <a:pPr lvl="1" eaLnBrk="1" hangingPunct="1">
              <a:defRPr/>
            </a:pPr>
            <a:r>
              <a:rPr lang="en-GB" sz="2000" dirty="0">
                <a:solidFill>
                  <a:schemeClr val="bg1">
                    <a:lumMod val="65000"/>
                  </a:schemeClr>
                </a:solidFill>
              </a:rPr>
              <a:t>2.3) Rel-16 and later Work and Maintenance</a:t>
            </a:r>
          </a:p>
          <a:p>
            <a:pPr lvl="1" eaLnBrk="1" hangingPunct="1">
              <a:defRPr/>
            </a:pPr>
            <a:r>
              <a:rPr lang="en-GB" sz="2000" dirty="0">
                <a:solidFill>
                  <a:schemeClr val="bg1">
                    <a:lumMod val="65000"/>
                  </a:schemeClr>
                </a:solidFill>
              </a:rPr>
              <a:t>2.4) New and Updated </a:t>
            </a:r>
            <a:r>
              <a:rPr lang="en-GB" sz="2000" dirty="0" err="1">
                <a:solidFill>
                  <a:schemeClr val="bg1">
                    <a:lumMod val="65000"/>
                  </a:schemeClr>
                </a:solidFill>
              </a:rPr>
              <a:t>WIDs</a:t>
            </a:r>
            <a:r>
              <a:rPr lang="en-GB" sz="2000" dirty="0">
                <a:solidFill>
                  <a:schemeClr val="bg1">
                    <a:lumMod val="65000"/>
                  </a:schemeClr>
                </a:solidFill>
              </a:rPr>
              <a:t> and </a:t>
            </a:r>
            <a:r>
              <a:rPr lang="en-GB" sz="2000" dirty="0" err="1">
                <a:solidFill>
                  <a:schemeClr val="bg1">
                    <a:lumMod val="65000"/>
                  </a:schemeClr>
                </a:solidFill>
              </a:rPr>
              <a:t>SIDs</a:t>
            </a:r>
            <a:endParaRPr lang="en-GB" sz="2000" dirty="0">
              <a:solidFill>
                <a:schemeClr val="bg1">
                  <a:lumMod val="65000"/>
                </a:schemeClr>
              </a:solidFill>
            </a:endParaRPr>
          </a:p>
          <a:p>
            <a:pPr lvl="1" eaLnBrk="1" hangingPunct="1">
              <a:defRPr/>
            </a:pPr>
            <a:r>
              <a:rPr lang="en-GB" sz="2000" dirty="0">
                <a:solidFill>
                  <a:schemeClr val="bg1">
                    <a:lumMod val="65000"/>
                  </a:schemeClr>
                </a:solidFill>
              </a:rPr>
              <a:t>2.5) </a:t>
            </a:r>
            <a:r>
              <a:rPr lang="en-GB" sz="2000" dirty="0" err="1">
                <a:solidFill>
                  <a:schemeClr val="bg1">
                    <a:lumMod val="65000"/>
                  </a:schemeClr>
                </a:solidFill>
              </a:rPr>
              <a:t>IETF</a:t>
            </a:r>
            <a:r>
              <a:rPr lang="en-GB" sz="2000" dirty="0">
                <a:solidFill>
                  <a:schemeClr val="bg1">
                    <a:lumMod val="65000"/>
                  </a:schemeClr>
                </a:solidFill>
              </a:rPr>
              <a:t> Dependency Update</a:t>
            </a:r>
          </a:p>
          <a:p>
            <a:pPr eaLnBrk="1" hangingPunct="1">
              <a:defRPr/>
            </a:pPr>
            <a:r>
              <a:rPr lang="en-GB" sz="2400" dirty="0">
                <a:solidFill>
                  <a:schemeClr val="bg1">
                    <a:lumMod val="65000"/>
                  </a:schemeClr>
                </a:solidFill>
              </a:rPr>
              <a:t> </a:t>
            </a:r>
            <a:r>
              <a:rPr lang="en-GB" sz="2400" b="1" i="1" dirty="0"/>
              <a:t>3) SA2 Work Planning</a:t>
            </a:r>
          </a:p>
          <a:p>
            <a:pPr eaLnBrk="1" hangingPunct="1">
              <a:defRPr/>
            </a:pPr>
            <a:r>
              <a:rPr lang="en-GB" sz="2400" dirty="0">
                <a:solidFill>
                  <a:schemeClr val="bg1">
                    <a:lumMod val="65000"/>
                  </a:schemeClr>
                </a:solidFill>
              </a:rPr>
              <a:t> 4) Documents for Information and Approval</a:t>
            </a:r>
          </a:p>
          <a:p>
            <a:pPr eaLnBrk="1" hangingPunct="1">
              <a:defRPr/>
            </a:pPr>
            <a:r>
              <a:rPr lang="en-GB" sz="2400" dirty="0">
                <a:solidFill>
                  <a:schemeClr val="bg1">
                    <a:lumMod val="65000"/>
                  </a:schemeClr>
                </a:solidFill>
              </a:rPr>
              <a:t> 5) Collected Items requiring action from SA</a:t>
            </a:r>
          </a:p>
        </p:txBody>
      </p:sp>
      <p:sp>
        <p:nvSpPr>
          <p:cNvPr id="47108" name="Text Box 3"/>
          <p:cNvSpPr txBox="1">
            <a:spLocks noChangeArrowheads="1"/>
          </p:cNvSpPr>
          <p:nvPr/>
        </p:nvSpPr>
        <p:spPr bwMode="auto">
          <a:xfrm>
            <a:off x="77788" y="45053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b="1" dirty="0"/>
              <a:t>3) SA2 Work Planning (1/2)</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a:t>SA2 endorsed work plan proposals (for more details please refer to S2-1908418)</a:t>
            </a:r>
          </a:p>
          <a:p>
            <a:pPr lvl="1" eaLnBrk="1" hangingPunct="1">
              <a:defRPr/>
            </a:pPr>
            <a:r>
              <a:rPr lang="en-US" sz="2000" dirty="0"/>
              <a:t>SA2 Jan 2020 ad-hoc meeting was confirmed as per current schedule (i.e. Jan 13 - 17, 2020)</a:t>
            </a:r>
          </a:p>
          <a:p>
            <a:pPr lvl="2" eaLnBrk="1" hangingPunct="1">
              <a:defRPr/>
            </a:pPr>
            <a:r>
              <a:rPr lang="en-US" sz="1600" dirty="0"/>
              <a:t>Jan 2020 ad-hoc meeting will have full approval power</a:t>
            </a:r>
          </a:p>
          <a:p>
            <a:pPr lvl="2" eaLnBrk="1" hangingPunct="1">
              <a:defRPr/>
            </a:pPr>
            <a:r>
              <a:rPr lang="en-US" sz="1600" dirty="0"/>
              <a:t>Agenda will be published later</a:t>
            </a:r>
          </a:p>
          <a:p>
            <a:pPr lvl="1" eaLnBrk="1" hangingPunct="1">
              <a:defRPr/>
            </a:pPr>
            <a:r>
              <a:rPr lang="en-US" sz="2000" dirty="0"/>
              <a:t>Scheduling constraints makes it difficult to schedule items in parallel</a:t>
            </a:r>
          </a:p>
          <a:p>
            <a:pPr lvl="2" eaLnBrk="1" hangingPunct="1">
              <a:defRPr/>
            </a:pPr>
            <a:r>
              <a:rPr lang="en-US" sz="1600" dirty="0"/>
              <a:t>It was agreed  to keep 3 parallel stream but some session with 2 parallel stream</a:t>
            </a:r>
          </a:p>
          <a:p>
            <a:pPr lvl="2" eaLnBrk="1" hangingPunct="1">
              <a:defRPr/>
            </a:pPr>
            <a:r>
              <a:rPr lang="en-GB" sz="1600" dirty="0"/>
              <a:t>SA2 work plan will be based on maximum 38 TU/meeting</a:t>
            </a:r>
          </a:p>
          <a:p>
            <a:pPr lvl="2" eaLnBrk="1" hangingPunct="1">
              <a:defRPr/>
            </a:pPr>
            <a:r>
              <a:rPr lang="en-GB" sz="1600" dirty="0"/>
              <a:t>3 TU will be reserved as buffer</a:t>
            </a:r>
          </a:p>
        </p:txBody>
      </p:sp>
    </p:spTree>
    <p:extLst>
      <p:ext uri="{BB962C8B-B14F-4D97-AF65-F5344CB8AC3E}">
        <p14:creationId xmlns:p14="http://schemas.microsoft.com/office/powerpoint/2010/main" val="76741635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b="1" dirty="0"/>
              <a:t>3) SA2 Work Planning (2/3)</a:t>
            </a:r>
          </a:p>
        </p:txBody>
      </p:sp>
      <p:sp>
        <p:nvSpPr>
          <p:cNvPr id="57347" name="Rectangle 3"/>
          <p:cNvSpPr>
            <a:spLocks noGrp="1"/>
          </p:cNvSpPr>
          <p:nvPr>
            <p:ph type="body" idx="1"/>
          </p:nvPr>
        </p:nvSpPr>
        <p:spPr>
          <a:xfrm>
            <a:off x="222052" y="1274511"/>
            <a:ext cx="8482405" cy="1997132"/>
          </a:xfrm>
        </p:spPr>
        <p:txBody>
          <a:bodyPr/>
          <a:lstStyle/>
          <a:p>
            <a:pPr eaLnBrk="1" hangingPunct="1">
              <a:defRPr/>
            </a:pPr>
            <a:r>
              <a:rPr lang="en-US" sz="2000" dirty="0"/>
              <a:t>Post F2F SA2#134 meeting, an e-mail discussion was held, 9 - 16 July 2019, to </a:t>
            </a:r>
            <a:r>
              <a:rPr lang="en-US" sz="2000" b="1" dirty="0"/>
              <a:t>finalize the Work Tasks (WT)</a:t>
            </a:r>
            <a:r>
              <a:rPr lang="en-US" sz="2000" dirty="0"/>
              <a:t> </a:t>
            </a:r>
          </a:p>
          <a:p>
            <a:pPr lvl="1" eaLnBrk="1" hangingPunct="1">
              <a:defRPr/>
            </a:pPr>
            <a:r>
              <a:rPr lang="en-US" sz="1600" dirty="0"/>
              <a:t>In order to keep WT email discussion manageable </a:t>
            </a:r>
            <a:r>
              <a:rPr lang="en-US" sz="1600" b="1" dirty="0"/>
              <a:t>only 6 big Rel-17 study items were selected for WT email discussion</a:t>
            </a:r>
            <a:r>
              <a:rPr lang="en-US" sz="1600" dirty="0"/>
              <a:t> (i.e. FS_5G_Prose, FS_5MBS, FS_5WWC_Ph2, FS_eNA_Ph2, </a:t>
            </a:r>
            <a:r>
              <a:rPr lang="en-US" sz="1600" dirty="0" err="1"/>
              <a:t>FS_enh</a:t>
            </a:r>
            <a:r>
              <a:rPr lang="en-US" sz="1600" dirty="0"/>
              <a:t>-EC, FS_UUI5). </a:t>
            </a:r>
          </a:p>
          <a:p>
            <a:pPr lvl="1" eaLnBrk="1" hangingPunct="1">
              <a:defRPr/>
            </a:pPr>
            <a:r>
              <a:rPr lang="en-US" sz="1600" dirty="0"/>
              <a:t>Similar </a:t>
            </a:r>
            <a:r>
              <a:rPr lang="en-US" sz="1600" b="1" dirty="0"/>
              <a:t>WT exercise for other Rel-17 study items is not precluded</a:t>
            </a:r>
            <a:r>
              <a:rPr lang="en-US" sz="1600" dirty="0"/>
              <a:t> and may be undertaken at future SA2 meeting. </a:t>
            </a:r>
          </a:p>
          <a:p>
            <a:pPr eaLnBrk="1" hangingPunct="1">
              <a:defRPr/>
            </a:pPr>
            <a:r>
              <a:rPr lang="en-US" sz="2000" dirty="0"/>
              <a:t>The following documents were produced at the end of the process</a:t>
            </a:r>
            <a:r>
              <a:rPr lang="en-GB" sz="2000" dirty="0"/>
              <a:t> -</a:t>
            </a:r>
          </a:p>
          <a:p>
            <a:pPr marL="457200" lvl="1" indent="0" eaLnBrk="1" hangingPunct="1">
              <a:buNone/>
              <a:defRPr/>
            </a:pPr>
            <a:endParaRPr lang="en-US" sz="2000" dirty="0"/>
          </a:p>
        </p:txBody>
      </p:sp>
      <p:graphicFrame>
        <p:nvGraphicFramePr>
          <p:cNvPr id="4" name="Table 3">
            <a:extLst>
              <a:ext uri="{FF2B5EF4-FFF2-40B4-BE49-F238E27FC236}">
                <a16:creationId xmlns:a16="http://schemas.microsoft.com/office/drawing/2014/main" id="{08712B93-064D-42FF-98AB-87FE25FCF235}"/>
              </a:ext>
            </a:extLst>
          </p:cNvPr>
          <p:cNvGraphicFramePr>
            <a:graphicFrameLocks noGrp="1"/>
          </p:cNvGraphicFramePr>
          <p:nvPr>
            <p:extLst/>
          </p:nvPr>
        </p:nvGraphicFramePr>
        <p:xfrm>
          <a:off x="727254" y="3789557"/>
          <a:ext cx="7689492" cy="2346960"/>
        </p:xfrm>
        <a:graphic>
          <a:graphicData uri="http://schemas.openxmlformats.org/drawingml/2006/table">
            <a:tbl>
              <a:tblPr>
                <a:tableStyleId>{5C22544A-7EE6-4342-B048-85BDC9FD1C3A}</a:tableStyleId>
              </a:tblPr>
              <a:tblGrid>
                <a:gridCol w="1232274">
                  <a:extLst>
                    <a:ext uri="{9D8B030D-6E8A-4147-A177-3AD203B41FA5}">
                      <a16:colId xmlns:a16="http://schemas.microsoft.com/office/drawing/2014/main" val="3147996082"/>
                    </a:ext>
                  </a:extLst>
                </a:gridCol>
                <a:gridCol w="2452743">
                  <a:extLst>
                    <a:ext uri="{9D8B030D-6E8A-4147-A177-3AD203B41FA5}">
                      <a16:colId xmlns:a16="http://schemas.microsoft.com/office/drawing/2014/main" val="2196209889"/>
                    </a:ext>
                  </a:extLst>
                </a:gridCol>
                <a:gridCol w="1893346">
                  <a:extLst>
                    <a:ext uri="{9D8B030D-6E8A-4147-A177-3AD203B41FA5}">
                      <a16:colId xmlns:a16="http://schemas.microsoft.com/office/drawing/2014/main" val="1996279960"/>
                    </a:ext>
                  </a:extLst>
                </a:gridCol>
                <a:gridCol w="2111129">
                  <a:extLst>
                    <a:ext uri="{9D8B030D-6E8A-4147-A177-3AD203B41FA5}">
                      <a16:colId xmlns:a16="http://schemas.microsoft.com/office/drawing/2014/main" val="2782314791"/>
                    </a:ext>
                  </a:extLst>
                </a:gridCol>
              </a:tblGrid>
              <a:tr h="0">
                <a:tc>
                  <a:txBody>
                    <a:bodyPr/>
                    <a:lstStyle/>
                    <a:p>
                      <a:pPr marL="0" marR="0" algn="ctr" hangingPunct="0">
                        <a:spcBef>
                          <a:spcPts val="0"/>
                        </a:spcBef>
                        <a:spcAft>
                          <a:spcPts val="0"/>
                        </a:spcAft>
                      </a:pPr>
                      <a:r>
                        <a:rPr lang="en-GB" sz="1400" b="1" dirty="0">
                          <a:effectLst/>
                        </a:rPr>
                        <a:t>SA2-TD</a:t>
                      </a:r>
                      <a:endParaRPr lang="en-US" sz="14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anchor="ctr">
                    <a:solidFill>
                      <a:srgbClr val="62A14D"/>
                    </a:solidFill>
                  </a:tcPr>
                </a:tc>
                <a:tc>
                  <a:txBody>
                    <a:bodyPr/>
                    <a:lstStyle/>
                    <a:p>
                      <a:pPr marL="0" marR="0" algn="ctr" hangingPunct="0">
                        <a:spcBef>
                          <a:spcPts val="0"/>
                        </a:spcBef>
                        <a:spcAft>
                          <a:spcPts val="0"/>
                        </a:spcAft>
                      </a:pPr>
                      <a:r>
                        <a:rPr lang="en-GB" sz="1400" b="1" dirty="0">
                          <a:effectLst/>
                        </a:rPr>
                        <a:t>Title</a:t>
                      </a:r>
                      <a:endParaRPr lang="en-US" sz="14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anchor="ctr">
                    <a:solidFill>
                      <a:srgbClr val="62A14D"/>
                    </a:solidFill>
                  </a:tcPr>
                </a:tc>
                <a:tc>
                  <a:txBody>
                    <a:bodyPr/>
                    <a:lstStyle/>
                    <a:p>
                      <a:pPr marL="0" marR="0" algn="ctr" hangingPunct="0">
                        <a:spcBef>
                          <a:spcPts val="0"/>
                        </a:spcBef>
                        <a:spcAft>
                          <a:spcPts val="0"/>
                        </a:spcAft>
                      </a:pPr>
                      <a:r>
                        <a:rPr lang="en-US" sz="1400" b="1" dirty="0">
                          <a:solidFill>
                            <a:srgbClr val="000000"/>
                          </a:solidFill>
                          <a:effectLst/>
                          <a:latin typeface="+mn-lt"/>
                          <a:ea typeface="Times New Roman" panose="02020603050405020304" pitchFamily="18" charset="0"/>
                          <a:cs typeface="Times New Roman" panose="02020603050405020304" pitchFamily="18" charset="0"/>
                        </a:rPr>
                        <a:t>TUs estimated as part of  SA2 work Plan</a:t>
                      </a:r>
                    </a:p>
                  </a:txBody>
                  <a:tcPr marL="68580" marR="68580" anchor="ctr">
                    <a:solidFill>
                      <a:srgbClr val="62A14D"/>
                    </a:solidFill>
                  </a:tcPr>
                </a:tc>
                <a:tc>
                  <a:txBody>
                    <a:bodyPr/>
                    <a:lstStyle/>
                    <a:p>
                      <a:pPr marL="0" marR="0" algn="ctr" hangingPunct="0">
                        <a:spcBef>
                          <a:spcPts val="0"/>
                        </a:spcBef>
                        <a:spcAft>
                          <a:spcPts val="0"/>
                        </a:spcAft>
                      </a:pPr>
                      <a:r>
                        <a:rPr lang="en-US" sz="1400" b="1" dirty="0">
                          <a:solidFill>
                            <a:srgbClr val="000000"/>
                          </a:solidFill>
                          <a:effectLst/>
                          <a:latin typeface="+mn-lt"/>
                          <a:ea typeface="Times New Roman" panose="02020603050405020304" pitchFamily="18" charset="0"/>
                          <a:cs typeface="Times New Roman" panose="02020603050405020304" pitchFamily="18" charset="0"/>
                        </a:rPr>
                        <a:t>Revised TU estimates based on WT exercise</a:t>
                      </a:r>
                    </a:p>
                  </a:txBody>
                  <a:tcPr marL="68580" marR="68580" anchor="ctr">
                    <a:solidFill>
                      <a:srgbClr val="62A14D"/>
                    </a:solidFill>
                  </a:tcPr>
                </a:tc>
                <a:extLst>
                  <a:ext uri="{0D108BD9-81ED-4DB2-BD59-A6C34878D82A}">
                    <a16:rowId xmlns:a16="http://schemas.microsoft.com/office/drawing/2014/main" val="494935011"/>
                  </a:ext>
                </a:extLst>
              </a:tr>
              <a:tr h="0">
                <a:tc>
                  <a:txBody>
                    <a:bodyPr/>
                    <a:lstStyle/>
                    <a:p>
                      <a:pPr marL="0" marR="0" algn="ctr" hangingPunct="0">
                        <a:spcBef>
                          <a:spcPts val="0"/>
                        </a:spcBef>
                        <a:spcAft>
                          <a:spcPts val="0"/>
                        </a:spcAft>
                        <a:tabLst>
                          <a:tab pos="180340" algn="l"/>
                          <a:tab pos="360045" algn="l"/>
                          <a:tab pos="457200" algn="l"/>
                        </a:tabLst>
                      </a:pPr>
                      <a:r>
                        <a:rPr lang="en-GB" sz="1400" b="1" dirty="0">
                          <a:solidFill>
                            <a:schemeClr val="tx1"/>
                          </a:solidFill>
                          <a:effectLst/>
                          <a:latin typeface="+mn-lt"/>
                          <a:ea typeface="Times New Roman" panose="02020603050405020304" pitchFamily="18" charset="0"/>
                          <a:cs typeface="Times New Roman" panose="02020603050405020304" pitchFamily="18" charset="0"/>
                        </a:rPr>
                        <a:t>S2-1908637</a:t>
                      </a:r>
                      <a:endParaRPr lang="en-US" sz="1400" b="1"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algn="l" hangingPunct="0">
                        <a:spcBef>
                          <a:spcPts val="0"/>
                        </a:spcBef>
                        <a:spcAft>
                          <a:spcPts val="0"/>
                        </a:spcAft>
                        <a:tabLst>
                          <a:tab pos="180340" algn="l"/>
                          <a:tab pos="360045" algn="l"/>
                          <a:tab pos="457200" algn="l"/>
                        </a:tabLst>
                      </a:pPr>
                      <a:r>
                        <a:rPr lang="en-GB" sz="1400" dirty="0">
                          <a:solidFill>
                            <a:srgbClr val="000000"/>
                          </a:solidFill>
                          <a:effectLst/>
                          <a:latin typeface="+mn-lt"/>
                          <a:ea typeface="Times New Roman" panose="02020603050405020304" pitchFamily="18" charset="0"/>
                          <a:cs typeface="Times New Roman" panose="02020603050405020304" pitchFamily="18" charset="0"/>
                        </a:rPr>
                        <a:t>Work Tasks for FS_5G_Prose</a:t>
                      </a:r>
                      <a:endParaRPr lang="en-US" sz="1400" dirty="0">
                        <a:solidFill>
                          <a:srgbClr val="000000"/>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algn="ctr" hangingPunct="0">
                        <a:spcBef>
                          <a:spcPts val="0"/>
                        </a:spcBef>
                        <a:spcAft>
                          <a:spcPts val="0"/>
                        </a:spcAft>
                        <a:tabLst>
                          <a:tab pos="180340" algn="l"/>
                          <a:tab pos="360045" algn="l"/>
                          <a:tab pos="457200" algn="l"/>
                        </a:tabLst>
                      </a:pPr>
                      <a:r>
                        <a:rPr lang="en-US" sz="1400" dirty="0">
                          <a:solidFill>
                            <a:schemeClr val="tx1"/>
                          </a:solidFill>
                          <a:effectLst/>
                          <a:latin typeface="+mn-lt"/>
                          <a:ea typeface="Times New Roman" panose="02020603050405020304" pitchFamily="18" charset="0"/>
                          <a:cs typeface="Times New Roman" panose="02020603050405020304" pitchFamily="18" charset="0"/>
                        </a:rPr>
                        <a:t>17</a:t>
                      </a:r>
                    </a:p>
                  </a:txBody>
                  <a:tcPr marL="68580" marR="68580" anchor="ctr"/>
                </a:tc>
                <a:tc>
                  <a:txBody>
                    <a:bodyPr/>
                    <a:lstStyle/>
                    <a:p>
                      <a:pPr marL="0" marR="0" algn="ctr" hangingPunct="0">
                        <a:spcBef>
                          <a:spcPts val="0"/>
                        </a:spcBef>
                        <a:spcAft>
                          <a:spcPts val="0"/>
                        </a:spcAft>
                        <a:tabLst>
                          <a:tab pos="180340" algn="l"/>
                          <a:tab pos="360045" algn="l"/>
                          <a:tab pos="457200" algn="l"/>
                        </a:tabLst>
                      </a:pPr>
                      <a:r>
                        <a:rPr lang="en-US" sz="1400" dirty="0">
                          <a:solidFill>
                            <a:srgbClr val="FF0000"/>
                          </a:solidFill>
                          <a:effectLst/>
                          <a:latin typeface="+mn-lt"/>
                          <a:ea typeface="Times New Roman" panose="02020603050405020304" pitchFamily="18" charset="0"/>
                          <a:cs typeface="Times New Roman" panose="02020603050405020304" pitchFamily="18" charset="0"/>
                        </a:rPr>
                        <a:t>20</a:t>
                      </a:r>
                    </a:p>
                  </a:txBody>
                  <a:tcPr marL="68580" marR="68580" anchor="ctr"/>
                </a:tc>
                <a:extLst>
                  <a:ext uri="{0D108BD9-81ED-4DB2-BD59-A6C34878D82A}">
                    <a16:rowId xmlns:a16="http://schemas.microsoft.com/office/drawing/2014/main" val="3404886742"/>
                  </a:ext>
                </a:extLst>
              </a:tr>
              <a:tr h="0">
                <a:tc>
                  <a:txBody>
                    <a:bodyPr/>
                    <a:lstStyle/>
                    <a:p>
                      <a:pPr marL="0" marR="0" algn="ctr" hangingPunct="0">
                        <a:spcBef>
                          <a:spcPts val="0"/>
                        </a:spcBef>
                        <a:spcAft>
                          <a:spcPts val="0"/>
                        </a:spcAft>
                        <a:tabLst>
                          <a:tab pos="180340" algn="l"/>
                          <a:tab pos="360045" algn="l"/>
                          <a:tab pos="457200" algn="l"/>
                        </a:tabLst>
                      </a:pPr>
                      <a:r>
                        <a:rPr lang="en-GB" sz="1400" b="1" dirty="0">
                          <a:solidFill>
                            <a:schemeClr val="tx1"/>
                          </a:solidFill>
                          <a:effectLst/>
                          <a:latin typeface="+mn-lt"/>
                          <a:ea typeface="Times New Roman" panose="02020603050405020304" pitchFamily="18" charset="0"/>
                          <a:cs typeface="Times New Roman" panose="02020603050405020304" pitchFamily="18" charset="0"/>
                        </a:rPr>
                        <a:t>S2-1908638</a:t>
                      </a:r>
                      <a:endParaRPr lang="en-US" sz="1400" b="1"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algn="l" hangingPunct="0">
                        <a:spcBef>
                          <a:spcPts val="0"/>
                        </a:spcBef>
                        <a:spcAft>
                          <a:spcPts val="0"/>
                        </a:spcAft>
                        <a:tabLst>
                          <a:tab pos="180340" algn="l"/>
                          <a:tab pos="360045" algn="l"/>
                          <a:tab pos="457200" algn="l"/>
                        </a:tabLst>
                      </a:pPr>
                      <a:r>
                        <a:rPr lang="en-GB" sz="1400" dirty="0">
                          <a:solidFill>
                            <a:srgbClr val="000000"/>
                          </a:solidFill>
                          <a:effectLst/>
                          <a:latin typeface="+mn-lt"/>
                          <a:ea typeface="Times New Roman" panose="02020603050405020304" pitchFamily="18" charset="0"/>
                          <a:cs typeface="Times New Roman" panose="02020603050405020304" pitchFamily="18" charset="0"/>
                        </a:rPr>
                        <a:t>Work Tasks for FS_5MBS</a:t>
                      </a:r>
                      <a:endParaRPr lang="en-US" sz="1400" dirty="0">
                        <a:solidFill>
                          <a:srgbClr val="000000"/>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algn="ctr" hangingPunct="0">
                        <a:spcBef>
                          <a:spcPts val="0"/>
                        </a:spcBef>
                        <a:spcAft>
                          <a:spcPts val="0"/>
                        </a:spcAft>
                        <a:tabLst>
                          <a:tab pos="180340" algn="l"/>
                          <a:tab pos="360045" algn="l"/>
                          <a:tab pos="457200" algn="l"/>
                        </a:tabLst>
                      </a:pPr>
                      <a:r>
                        <a:rPr lang="en-US" sz="1400" dirty="0">
                          <a:solidFill>
                            <a:schemeClr val="tx1"/>
                          </a:solidFill>
                          <a:effectLst/>
                          <a:latin typeface="+mn-lt"/>
                          <a:ea typeface="Times New Roman" panose="02020603050405020304" pitchFamily="18" charset="0"/>
                          <a:cs typeface="Times New Roman" panose="02020603050405020304" pitchFamily="18" charset="0"/>
                        </a:rPr>
                        <a:t>16</a:t>
                      </a:r>
                    </a:p>
                  </a:txBody>
                  <a:tcPr marL="68580" marR="68580" anchor="ctr"/>
                </a:tc>
                <a:tc>
                  <a:txBody>
                    <a:bodyPr/>
                    <a:lstStyle/>
                    <a:p>
                      <a:pPr marL="0" marR="0" algn="ctr" hangingPunct="0">
                        <a:spcBef>
                          <a:spcPts val="0"/>
                        </a:spcBef>
                        <a:spcAft>
                          <a:spcPts val="0"/>
                        </a:spcAft>
                        <a:tabLst>
                          <a:tab pos="180340" algn="l"/>
                          <a:tab pos="360045" algn="l"/>
                          <a:tab pos="457200" algn="l"/>
                        </a:tabLst>
                      </a:pPr>
                      <a:r>
                        <a:rPr lang="en-US" sz="1400" dirty="0">
                          <a:solidFill>
                            <a:schemeClr val="tx1"/>
                          </a:solidFill>
                          <a:effectLst/>
                          <a:latin typeface="+mn-lt"/>
                          <a:ea typeface="Times New Roman" panose="02020603050405020304" pitchFamily="18" charset="0"/>
                          <a:cs typeface="Times New Roman" panose="02020603050405020304" pitchFamily="18" charset="0"/>
                        </a:rPr>
                        <a:t>16</a:t>
                      </a:r>
                    </a:p>
                  </a:txBody>
                  <a:tcPr marL="68580" marR="68580" anchor="ctr"/>
                </a:tc>
                <a:extLst>
                  <a:ext uri="{0D108BD9-81ED-4DB2-BD59-A6C34878D82A}">
                    <a16:rowId xmlns:a16="http://schemas.microsoft.com/office/drawing/2014/main" val="1774703361"/>
                  </a:ext>
                </a:extLst>
              </a:tr>
              <a:tr h="0">
                <a:tc>
                  <a:txBody>
                    <a:bodyPr/>
                    <a:lstStyle/>
                    <a:p>
                      <a:pPr marL="0" marR="0" algn="ctr" hangingPunct="0">
                        <a:spcBef>
                          <a:spcPts val="0"/>
                        </a:spcBef>
                        <a:spcAft>
                          <a:spcPts val="0"/>
                        </a:spcAft>
                        <a:tabLst>
                          <a:tab pos="180340" algn="l"/>
                          <a:tab pos="360045" algn="l"/>
                          <a:tab pos="457200" algn="l"/>
                        </a:tabLst>
                      </a:pPr>
                      <a:r>
                        <a:rPr lang="en-GB" sz="1400" b="1" dirty="0">
                          <a:solidFill>
                            <a:schemeClr val="tx1"/>
                          </a:solidFill>
                          <a:effectLst/>
                          <a:latin typeface="+mn-lt"/>
                          <a:ea typeface="Times New Roman" panose="02020603050405020304" pitchFamily="18" charset="0"/>
                          <a:cs typeface="Times New Roman" panose="02020603050405020304" pitchFamily="18" charset="0"/>
                        </a:rPr>
                        <a:t>S2-1908639</a:t>
                      </a:r>
                      <a:endParaRPr lang="en-US" sz="1400" b="1"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algn="l" hangingPunct="0">
                        <a:spcBef>
                          <a:spcPts val="0"/>
                        </a:spcBef>
                        <a:spcAft>
                          <a:spcPts val="0"/>
                        </a:spcAft>
                        <a:tabLst>
                          <a:tab pos="180340" algn="l"/>
                          <a:tab pos="360045" algn="l"/>
                          <a:tab pos="457200" algn="l"/>
                        </a:tabLst>
                      </a:pPr>
                      <a:r>
                        <a:rPr lang="en-GB" sz="1400" dirty="0">
                          <a:solidFill>
                            <a:srgbClr val="000000"/>
                          </a:solidFill>
                          <a:effectLst/>
                          <a:latin typeface="+mn-lt"/>
                          <a:ea typeface="Times New Roman" panose="02020603050405020304" pitchFamily="18" charset="0"/>
                          <a:cs typeface="Times New Roman" panose="02020603050405020304" pitchFamily="18" charset="0"/>
                        </a:rPr>
                        <a:t>Work Tasks for FS_5WWC_Ph2</a:t>
                      </a:r>
                      <a:endParaRPr lang="en-US" sz="1400" dirty="0">
                        <a:solidFill>
                          <a:srgbClr val="000000"/>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algn="ctr" hangingPunct="0">
                        <a:spcBef>
                          <a:spcPts val="0"/>
                        </a:spcBef>
                        <a:spcAft>
                          <a:spcPts val="0"/>
                        </a:spcAft>
                        <a:tabLst>
                          <a:tab pos="180340" algn="l"/>
                          <a:tab pos="360045" algn="l"/>
                          <a:tab pos="457200" algn="l"/>
                        </a:tabLst>
                      </a:pPr>
                      <a:r>
                        <a:rPr lang="en-US" sz="1400" dirty="0">
                          <a:solidFill>
                            <a:schemeClr val="tx1"/>
                          </a:solidFill>
                          <a:effectLst/>
                          <a:latin typeface="+mn-lt"/>
                          <a:ea typeface="Times New Roman" panose="02020603050405020304" pitchFamily="18" charset="0"/>
                          <a:cs typeface="Times New Roman" panose="02020603050405020304" pitchFamily="18" charset="0"/>
                        </a:rPr>
                        <a:t>10</a:t>
                      </a:r>
                    </a:p>
                  </a:txBody>
                  <a:tcPr marL="68580" marR="68580" anchor="ctr"/>
                </a:tc>
                <a:tc>
                  <a:txBody>
                    <a:bodyPr/>
                    <a:lstStyle/>
                    <a:p>
                      <a:pPr marL="0" marR="0" algn="ctr" hangingPunct="0">
                        <a:spcBef>
                          <a:spcPts val="0"/>
                        </a:spcBef>
                        <a:spcAft>
                          <a:spcPts val="0"/>
                        </a:spcAft>
                        <a:tabLst>
                          <a:tab pos="180340" algn="l"/>
                          <a:tab pos="360045" algn="l"/>
                          <a:tab pos="457200" algn="l"/>
                        </a:tabLst>
                      </a:pPr>
                      <a:r>
                        <a:rPr lang="en-US" sz="1400" dirty="0">
                          <a:solidFill>
                            <a:schemeClr val="tx1"/>
                          </a:solidFill>
                          <a:effectLst/>
                          <a:latin typeface="+mn-lt"/>
                          <a:ea typeface="Times New Roman" panose="02020603050405020304" pitchFamily="18" charset="0"/>
                          <a:cs typeface="Times New Roman" panose="02020603050405020304" pitchFamily="18" charset="0"/>
                        </a:rPr>
                        <a:t>10</a:t>
                      </a:r>
                    </a:p>
                  </a:txBody>
                  <a:tcPr marL="68580" marR="68580" anchor="ctr"/>
                </a:tc>
                <a:extLst>
                  <a:ext uri="{0D108BD9-81ED-4DB2-BD59-A6C34878D82A}">
                    <a16:rowId xmlns:a16="http://schemas.microsoft.com/office/drawing/2014/main" val="2626471042"/>
                  </a:ext>
                </a:extLst>
              </a:tr>
              <a:tr h="0">
                <a:tc>
                  <a:txBody>
                    <a:bodyPr/>
                    <a:lstStyle/>
                    <a:p>
                      <a:pPr marL="0" marR="0" algn="ctr" hangingPunct="0">
                        <a:spcBef>
                          <a:spcPts val="0"/>
                        </a:spcBef>
                        <a:spcAft>
                          <a:spcPts val="0"/>
                        </a:spcAft>
                        <a:tabLst>
                          <a:tab pos="180340" algn="l"/>
                          <a:tab pos="360045" algn="l"/>
                          <a:tab pos="457200" algn="l"/>
                        </a:tabLst>
                      </a:pPr>
                      <a:r>
                        <a:rPr lang="en-GB" sz="1400" b="1" dirty="0">
                          <a:solidFill>
                            <a:schemeClr val="tx1"/>
                          </a:solidFill>
                          <a:effectLst/>
                          <a:latin typeface="+mn-lt"/>
                          <a:ea typeface="Times New Roman" panose="02020603050405020304" pitchFamily="18" charset="0"/>
                          <a:cs typeface="Times New Roman" panose="02020603050405020304" pitchFamily="18" charset="0"/>
                        </a:rPr>
                        <a:t>S2-1908640</a:t>
                      </a:r>
                      <a:endParaRPr lang="en-US" sz="1400" b="1"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algn="l" hangingPunct="0">
                        <a:spcBef>
                          <a:spcPts val="0"/>
                        </a:spcBef>
                        <a:spcAft>
                          <a:spcPts val="0"/>
                        </a:spcAft>
                        <a:tabLst>
                          <a:tab pos="180340" algn="l"/>
                          <a:tab pos="360045" algn="l"/>
                          <a:tab pos="457200" algn="l"/>
                        </a:tabLst>
                      </a:pPr>
                      <a:r>
                        <a:rPr lang="en-GB" sz="1400" dirty="0">
                          <a:solidFill>
                            <a:srgbClr val="000000"/>
                          </a:solidFill>
                          <a:effectLst/>
                          <a:latin typeface="+mn-lt"/>
                          <a:ea typeface="Times New Roman" panose="02020603050405020304" pitchFamily="18" charset="0"/>
                          <a:cs typeface="Times New Roman" panose="02020603050405020304" pitchFamily="18" charset="0"/>
                        </a:rPr>
                        <a:t>Work Tasks for FS_eNA_Ph2</a:t>
                      </a:r>
                      <a:endParaRPr lang="en-US" sz="1400" dirty="0">
                        <a:solidFill>
                          <a:srgbClr val="000000"/>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algn="ctr" hangingPunct="0">
                        <a:spcBef>
                          <a:spcPts val="0"/>
                        </a:spcBef>
                        <a:spcAft>
                          <a:spcPts val="0"/>
                        </a:spcAft>
                        <a:tabLst>
                          <a:tab pos="180340" algn="l"/>
                          <a:tab pos="360045" algn="l"/>
                          <a:tab pos="457200" algn="l"/>
                        </a:tabLst>
                      </a:pPr>
                      <a:r>
                        <a:rPr lang="en-US" sz="1400" dirty="0">
                          <a:solidFill>
                            <a:schemeClr val="tx1"/>
                          </a:solidFill>
                          <a:effectLst/>
                          <a:latin typeface="+mn-lt"/>
                          <a:ea typeface="Times New Roman" panose="02020603050405020304" pitchFamily="18" charset="0"/>
                          <a:cs typeface="Times New Roman" panose="02020603050405020304" pitchFamily="18" charset="0"/>
                        </a:rPr>
                        <a:t>11</a:t>
                      </a:r>
                    </a:p>
                  </a:txBody>
                  <a:tcPr marL="68580" marR="68580" anchor="ctr"/>
                </a:tc>
                <a:tc>
                  <a:txBody>
                    <a:bodyPr/>
                    <a:lstStyle/>
                    <a:p>
                      <a:pPr marL="0" marR="0" algn="ctr" hangingPunct="0">
                        <a:spcBef>
                          <a:spcPts val="0"/>
                        </a:spcBef>
                        <a:spcAft>
                          <a:spcPts val="0"/>
                        </a:spcAft>
                        <a:tabLst>
                          <a:tab pos="180340" algn="l"/>
                          <a:tab pos="360045" algn="l"/>
                          <a:tab pos="457200" algn="l"/>
                        </a:tabLst>
                      </a:pPr>
                      <a:r>
                        <a:rPr lang="en-US" sz="1400" dirty="0">
                          <a:solidFill>
                            <a:srgbClr val="FF0000"/>
                          </a:solidFill>
                          <a:effectLst/>
                          <a:latin typeface="+mn-lt"/>
                          <a:ea typeface="Times New Roman" panose="02020603050405020304" pitchFamily="18" charset="0"/>
                          <a:cs typeface="Times New Roman" panose="02020603050405020304" pitchFamily="18" charset="0"/>
                        </a:rPr>
                        <a:t>14</a:t>
                      </a:r>
                    </a:p>
                  </a:txBody>
                  <a:tcPr marL="68580" marR="68580" anchor="ctr"/>
                </a:tc>
                <a:extLst>
                  <a:ext uri="{0D108BD9-81ED-4DB2-BD59-A6C34878D82A}">
                    <a16:rowId xmlns:a16="http://schemas.microsoft.com/office/drawing/2014/main" val="2668241495"/>
                  </a:ext>
                </a:extLst>
              </a:tr>
              <a:tr h="0">
                <a:tc>
                  <a:txBody>
                    <a:bodyPr/>
                    <a:lstStyle/>
                    <a:p>
                      <a:pPr marL="0" marR="0" algn="ctr" hangingPunct="0">
                        <a:spcBef>
                          <a:spcPts val="0"/>
                        </a:spcBef>
                        <a:spcAft>
                          <a:spcPts val="0"/>
                        </a:spcAft>
                        <a:tabLst>
                          <a:tab pos="180340" algn="l"/>
                          <a:tab pos="360045" algn="l"/>
                          <a:tab pos="457200" algn="l"/>
                        </a:tabLst>
                      </a:pPr>
                      <a:r>
                        <a:rPr lang="en-GB" sz="1400" b="1" dirty="0">
                          <a:solidFill>
                            <a:schemeClr val="tx1"/>
                          </a:solidFill>
                          <a:effectLst/>
                          <a:latin typeface="+mn-lt"/>
                          <a:ea typeface="Times New Roman" panose="02020603050405020304" pitchFamily="18" charset="0"/>
                          <a:cs typeface="Times New Roman" panose="02020603050405020304" pitchFamily="18" charset="0"/>
                        </a:rPr>
                        <a:t>S2-1908641</a:t>
                      </a:r>
                      <a:endParaRPr lang="en-US" sz="1400" b="1"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algn="l" hangingPunct="0">
                        <a:spcBef>
                          <a:spcPts val="0"/>
                        </a:spcBef>
                        <a:spcAft>
                          <a:spcPts val="0"/>
                        </a:spcAft>
                        <a:tabLst>
                          <a:tab pos="180340" algn="l"/>
                          <a:tab pos="360045" algn="l"/>
                          <a:tab pos="457200" algn="l"/>
                        </a:tabLst>
                      </a:pPr>
                      <a:r>
                        <a:rPr lang="en-GB" sz="1400" dirty="0">
                          <a:solidFill>
                            <a:srgbClr val="000000"/>
                          </a:solidFill>
                          <a:effectLst/>
                          <a:latin typeface="+mn-lt"/>
                          <a:ea typeface="Times New Roman" panose="02020603050405020304" pitchFamily="18" charset="0"/>
                          <a:cs typeface="Times New Roman" panose="02020603050405020304" pitchFamily="18" charset="0"/>
                        </a:rPr>
                        <a:t>Work Tasks for </a:t>
                      </a:r>
                      <a:r>
                        <a:rPr lang="en-GB" sz="1400" dirty="0" err="1">
                          <a:solidFill>
                            <a:srgbClr val="000000"/>
                          </a:solidFill>
                          <a:effectLst/>
                          <a:latin typeface="+mn-lt"/>
                          <a:ea typeface="Times New Roman" panose="02020603050405020304" pitchFamily="18" charset="0"/>
                          <a:cs typeface="Times New Roman" panose="02020603050405020304" pitchFamily="18" charset="0"/>
                        </a:rPr>
                        <a:t>FS_enh_EC</a:t>
                      </a:r>
                      <a:endParaRPr lang="en-US" sz="1400" dirty="0">
                        <a:solidFill>
                          <a:srgbClr val="000000"/>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algn="ctr" hangingPunct="0">
                        <a:spcBef>
                          <a:spcPts val="0"/>
                        </a:spcBef>
                        <a:spcAft>
                          <a:spcPts val="0"/>
                        </a:spcAft>
                        <a:tabLst>
                          <a:tab pos="180340" algn="l"/>
                          <a:tab pos="360045" algn="l"/>
                          <a:tab pos="457200" algn="l"/>
                        </a:tabLst>
                      </a:pPr>
                      <a:r>
                        <a:rPr lang="en-US" sz="1400" dirty="0">
                          <a:solidFill>
                            <a:schemeClr val="tx1"/>
                          </a:solidFill>
                          <a:effectLst/>
                          <a:latin typeface="+mn-lt"/>
                          <a:ea typeface="Times New Roman" panose="02020603050405020304" pitchFamily="18" charset="0"/>
                          <a:cs typeface="Times New Roman" panose="02020603050405020304" pitchFamily="18" charset="0"/>
                        </a:rPr>
                        <a:t>10</a:t>
                      </a:r>
                    </a:p>
                  </a:txBody>
                  <a:tcPr marL="68580" marR="68580" anchor="ctr"/>
                </a:tc>
                <a:tc>
                  <a:txBody>
                    <a:bodyPr/>
                    <a:lstStyle/>
                    <a:p>
                      <a:pPr marL="0" marR="0" algn="ctr" hangingPunct="0">
                        <a:spcBef>
                          <a:spcPts val="0"/>
                        </a:spcBef>
                        <a:spcAft>
                          <a:spcPts val="0"/>
                        </a:spcAft>
                        <a:tabLst>
                          <a:tab pos="180340" algn="l"/>
                          <a:tab pos="360045" algn="l"/>
                          <a:tab pos="457200" algn="l"/>
                        </a:tabLst>
                      </a:pPr>
                      <a:r>
                        <a:rPr lang="en-US" sz="1400" dirty="0">
                          <a:solidFill>
                            <a:schemeClr val="tx1"/>
                          </a:solidFill>
                          <a:effectLst/>
                          <a:latin typeface="+mn-lt"/>
                          <a:ea typeface="Times New Roman" panose="02020603050405020304" pitchFamily="18" charset="0"/>
                          <a:cs typeface="Times New Roman" panose="02020603050405020304" pitchFamily="18" charset="0"/>
                        </a:rPr>
                        <a:t>10</a:t>
                      </a:r>
                    </a:p>
                  </a:txBody>
                  <a:tcPr marL="68580" marR="68580" anchor="ctr"/>
                </a:tc>
                <a:extLst>
                  <a:ext uri="{0D108BD9-81ED-4DB2-BD59-A6C34878D82A}">
                    <a16:rowId xmlns:a16="http://schemas.microsoft.com/office/drawing/2014/main" val="552176676"/>
                  </a:ext>
                </a:extLst>
              </a:tr>
              <a:tr h="0">
                <a:tc>
                  <a:txBody>
                    <a:bodyPr/>
                    <a:lstStyle/>
                    <a:p>
                      <a:pPr marL="0" marR="0" algn="ctr" hangingPunct="0">
                        <a:spcBef>
                          <a:spcPts val="0"/>
                        </a:spcBef>
                        <a:spcAft>
                          <a:spcPts val="0"/>
                        </a:spcAft>
                        <a:tabLst>
                          <a:tab pos="180340" algn="l"/>
                          <a:tab pos="360045" algn="l"/>
                          <a:tab pos="457200" algn="l"/>
                        </a:tabLst>
                      </a:pPr>
                      <a:r>
                        <a:rPr lang="en-GB" sz="1400" b="1" dirty="0">
                          <a:solidFill>
                            <a:schemeClr val="tx1"/>
                          </a:solidFill>
                          <a:effectLst/>
                          <a:latin typeface="+mn-lt"/>
                          <a:ea typeface="Times New Roman" panose="02020603050405020304" pitchFamily="18" charset="0"/>
                          <a:cs typeface="Times New Roman" panose="02020603050405020304" pitchFamily="18" charset="0"/>
                        </a:rPr>
                        <a:t>S2-1908642</a:t>
                      </a:r>
                      <a:endParaRPr lang="en-US" sz="1400" b="1"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algn="l" hangingPunct="0">
                        <a:spcBef>
                          <a:spcPts val="0"/>
                        </a:spcBef>
                        <a:spcAft>
                          <a:spcPts val="0"/>
                        </a:spcAft>
                        <a:tabLst>
                          <a:tab pos="180340" algn="l"/>
                          <a:tab pos="360045" algn="l"/>
                          <a:tab pos="457200" algn="l"/>
                        </a:tabLst>
                      </a:pPr>
                      <a:r>
                        <a:rPr lang="en-GB" sz="1400" dirty="0">
                          <a:solidFill>
                            <a:srgbClr val="000000"/>
                          </a:solidFill>
                          <a:effectLst/>
                          <a:latin typeface="+mn-lt"/>
                          <a:ea typeface="Times New Roman" panose="02020603050405020304" pitchFamily="18" charset="0"/>
                          <a:cs typeface="Times New Roman" panose="02020603050405020304" pitchFamily="18" charset="0"/>
                        </a:rPr>
                        <a:t>Work Tasks for FS_UUI5</a:t>
                      </a:r>
                      <a:endParaRPr lang="en-US" sz="1400" dirty="0">
                        <a:solidFill>
                          <a:srgbClr val="000000"/>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algn="ctr" hangingPunct="0">
                        <a:spcBef>
                          <a:spcPts val="0"/>
                        </a:spcBef>
                        <a:spcAft>
                          <a:spcPts val="0"/>
                        </a:spcAft>
                        <a:tabLst>
                          <a:tab pos="180340" algn="l"/>
                          <a:tab pos="360045" algn="l"/>
                          <a:tab pos="457200" algn="l"/>
                        </a:tabLst>
                      </a:pPr>
                      <a:r>
                        <a:rPr lang="en-US" sz="1400" dirty="0">
                          <a:solidFill>
                            <a:schemeClr val="tx1"/>
                          </a:solidFill>
                          <a:effectLst/>
                          <a:latin typeface="+mn-lt"/>
                          <a:ea typeface="Times New Roman" panose="02020603050405020304" pitchFamily="18" charset="0"/>
                          <a:cs typeface="Times New Roman" panose="02020603050405020304" pitchFamily="18" charset="0"/>
                        </a:rPr>
                        <a:t>11</a:t>
                      </a:r>
                    </a:p>
                  </a:txBody>
                  <a:tcPr marL="68580" marR="68580" anchor="ctr"/>
                </a:tc>
                <a:tc>
                  <a:txBody>
                    <a:bodyPr/>
                    <a:lstStyle/>
                    <a:p>
                      <a:pPr marL="0" marR="0" algn="ctr" hangingPunct="0">
                        <a:spcBef>
                          <a:spcPts val="0"/>
                        </a:spcBef>
                        <a:spcAft>
                          <a:spcPts val="0"/>
                        </a:spcAft>
                        <a:tabLst>
                          <a:tab pos="180340" algn="l"/>
                          <a:tab pos="360045" algn="l"/>
                          <a:tab pos="457200" algn="l"/>
                        </a:tabLst>
                      </a:pPr>
                      <a:r>
                        <a:rPr lang="en-US" sz="1400" dirty="0">
                          <a:solidFill>
                            <a:schemeClr val="tx1"/>
                          </a:solidFill>
                          <a:effectLst/>
                          <a:latin typeface="+mn-lt"/>
                          <a:ea typeface="Times New Roman" panose="02020603050405020304" pitchFamily="18" charset="0"/>
                          <a:cs typeface="Times New Roman" panose="02020603050405020304" pitchFamily="18" charset="0"/>
                        </a:rPr>
                        <a:t>11</a:t>
                      </a:r>
                    </a:p>
                  </a:txBody>
                  <a:tcPr marL="68580" marR="68580" anchor="ctr"/>
                </a:tc>
                <a:extLst>
                  <a:ext uri="{0D108BD9-81ED-4DB2-BD59-A6C34878D82A}">
                    <a16:rowId xmlns:a16="http://schemas.microsoft.com/office/drawing/2014/main" val="3166857451"/>
                  </a:ext>
                </a:extLst>
              </a:tr>
            </a:tbl>
          </a:graphicData>
        </a:graphic>
      </p:graphicFrame>
    </p:spTree>
    <p:extLst>
      <p:ext uri="{BB962C8B-B14F-4D97-AF65-F5344CB8AC3E}">
        <p14:creationId xmlns:p14="http://schemas.microsoft.com/office/powerpoint/2010/main" val="147809179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b="1" dirty="0"/>
              <a:t>3) SA2 Work Planning (3/3)</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a:t>SA2 work plan was endorsed (for more details please refer to S2-1908590). </a:t>
            </a:r>
          </a:p>
          <a:p>
            <a:pPr eaLnBrk="1" hangingPunct="1">
              <a:defRPr/>
            </a:pPr>
            <a:r>
              <a:rPr lang="en-GB" sz="2400" dirty="0"/>
              <a:t>Following observation can be made from SA2 Work Plan </a:t>
            </a:r>
          </a:p>
          <a:p>
            <a:pPr lvl="1" eaLnBrk="1" hangingPunct="1">
              <a:defRPr/>
            </a:pPr>
            <a:r>
              <a:rPr lang="en-US" sz="2000" dirty="0"/>
              <a:t>Considerable high Rel-15/Rel-16 maintenance work in Q4, 2019 and Q1, 2020. </a:t>
            </a:r>
          </a:p>
          <a:p>
            <a:pPr lvl="1" eaLnBrk="1" hangingPunct="1">
              <a:defRPr/>
            </a:pPr>
            <a:r>
              <a:rPr lang="en-US" sz="2000" dirty="0"/>
              <a:t>25 Rel-17 study items agreed doesn’t fit in budget. </a:t>
            </a:r>
          </a:p>
          <a:p>
            <a:pPr lvl="1" eaLnBrk="1" hangingPunct="1">
              <a:defRPr/>
            </a:pPr>
            <a:r>
              <a:rPr lang="en-US" sz="2000" dirty="0"/>
              <a:t>Prioritization needed for Rel-17 study items. </a:t>
            </a:r>
          </a:p>
          <a:p>
            <a:pPr eaLnBrk="1" hangingPunct="1">
              <a:defRPr/>
            </a:pPr>
            <a:r>
              <a:rPr lang="en-GB" sz="2400" b="1" u="sng" dirty="0">
                <a:solidFill>
                  <a:srgbClr val="FF0000"/>
                </a:solidFill>
              </a:rPr>
              <a:t>Action to SA#85</a:t>
            </a:r>
            <a:r>
              <a:rPr lang="en-GB" sz="2400" dirty="0">
                <a:solidFill>
                  <a:srgbClr val="FF0000"/>
                </a:solidFill>
              </a:rPr>
              <a:t>: </a:t>
            </a:r>
          </a:p>
          <a:p>
            <a:pPr lvl="1" eaLnBrk="1" hangingPunct="1">
              <a:defRPr/>
            </a:pPr>
            <a:r>
              <a:rPr lang="en-GB" sz="2000" dirty="0">
                <a:solidFill>
                  <a:srgbClr val="FF0000"/>
                </a:solidFill>
              </a:rPr>
              <a:t>SA#85 is requested to provide SA2 with list of Rel-17 study/work items to be prioritized in Rel-17 timeframe, taking SA2 endorsed work plan into consideration. </a:t>
            </a:r>
          </a:p>
          <a:p>
            <a:pPr marL="457200" lvl="1" indent="0" eaLnBrk="1" hangingPunct="1">
              <a:buNone/>
              <a:defRPr/>
            </a:pPr>
            <a:endParaRPr lang="en-US" sz="2000" dirty="0"/>
          </a:p>
        </p:txBody>
      </p:sp>
    </p:spTree>
    <p:extLst>
      <p:ext uri="{BB962C8B-B14F-4D97-AF65-F5344CB8AC3E}">
        <p14:creationId xmlns:p14="http://schemas.microsoft.com/office/powerpoint/2010/main" val="338051371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a:solidFill>
                  <a:schemeClr val="bg1">
                    <a:lumMod val="65000"/>
                  </a:schemeClr>
                </a:solidFill>
              </a:rPr>
              <a:t> 1) General aspects (events since SA#84, statistics, next meetings)</a:t>
            </a:r>
          </a:p>
          <a:p>
            <a:pPr eaLnBrk="1" hangingPunct="1">
              <a:defRPr/>
            </a:pPr>
            <a:r>
              <a:rPr lang="en-GB" sz="2400" dirty="0">
                <a:solidFill>
                  <a:schemeClr val="bg1">
                    <a:lumMod val="65000"/>
                  </a:schemeClr>
                </a:solidFill>
              </a:rPr>
              <a:t> 2) SA Work Report</a:t>
            </a:r>
          </a:p>
          <a:p>
            <a:pPr lvl="1" eaLnBrk="1" hangingPunct="1">
              <a:defRPr/>
            </a:pPr>
            <a:r>
              <a:rPr lang="en-GB" sz="2000" dirty="0">
                <a:solidFill>
                  <a:schemeClr val="bg1">
                    <a:lumMod val="65000"/>
                  </a:schemeClr>
                </a:solidFill>
              </a:rPr>
              <a:t>2.1) Rel-14 and before Maintenance</a:t>
            </a:r>
          </a:p>
          <a:p>
            <a:pPr lvl="1" eaLnBrk="1" hangingPunct="1">
              <a:defRPr/>
            </a:pPr>
            <a:r>
              <a:rPr lang="en-GB" sz="2000" dirty="0">
                <a:solidFill>
                  <a:schemeClr val="bg1">
                    <a:lumMod val="65000"/>
                  </a:schemeClr>
                </a:solidFill>
              </a:rPr>
              <a:t>2.2) Rel-15 Maintenance and Work</a:t>
            </a:r>
          </a:p>
          <a:p>
            <a:pPr lvl="1" eaLnBrk="1" hangingPunct="1">
              <a:defRPr/>
            </a:pPr>
            <a:r>
              <a:rPr lang="en-GB" sz="2000" dirty="0">
                <a:solidFill>
                  <a:schemeClr val="bg1">
                    <a:lumMod val="65000"/>
                  </a:schemeClr>
                </a:solidFill>
              </a:rPr>
              <a:t>2.3) Rel-16 and later Work and Maintenance</a:t>
            </a:r>
          </a:p>
          <a:p>
            <a:pPr lvl="1" eaLnBrk="1" hangingPunct="1">
              <a:defRPr/>
            </a:pPr>
            <a:r>
              <a:rPr lang="en-GB" sz="2000" dirty="0">
                <a:solidFill>
                  <a:schemeClr val="bg1">
                    <a:lumMod val="65000"/>
                  </a:schemeClr>
                </a:solidFill>
              </a:rPr>
              <a:t>2.4) New and Updated </a:t>
            </a:r>
            <a:r>
              <a:rPr lang="en-GB" sz="2000" dirty="0" err="1">
                <a:solidFill>
                  <a:schemeClr val="bg1">
                    <a:lumMod val="65000"/>
                  </a:schemeClr>
                </a:solidFill>
              </a:rPr>
              <a:t>WIDs</a:t>
            </a:r>
            <a:r>
              <a:rPr lang="en-GB" sz="2000" dirty="0">
                <a:solidFill>
                  <a:schemeClr val="bg1">
                    <a:lumMod val="65000"/>
                  </a:schemeClr>
                </a:solidFill>
              </a:rPr>
              <a:t> and </a:t>
            </a:r>
            <a:r>
              <a:rPr lang="en-GB" sz="2000" dirty="0" err="1">
                <a:solidFill>
                  <a:schemeClr val="bg1">
                    <a:lumMod val="65000"/>
                  </a:schemeClr>
                </a:solidFill>
              </a:rPr>
              <a:t>SIDs</a:t>
            </a:r>
            <a:endParaRPr lang="en-GB" sz="2000" dirty="0">
              <a:solidFill>
                <a:schemeClr val="bg1">
                  <a:lumMod val="65000"/>
                </a:schemeClr>
              </a:solidFill>
            </a:endParaRPr>
          </a:p>
          <a:p>
            <a:pPr lvl="1" eaLnBrk="1" hangingPunct="1">
              <a:defRPr/>
            </a:pPr>
            <a:r>
              <a:rPr lang="en-GB" sz="2000" dirty="0">
                <a:solidFill>
                  <a:schemeClr val="bg1">
                    <a:lumMod val="65000"/>
                  </a:schemeClr>
                </a:solidFill>
              </a:rPr>
              <a:t>2.5) </a:t>
            </a:r>
            <a:r>
              <a:rPr lang="en-GB" sz="2000" dirty="0" err="1">
                <a:solidFill>
                  <a:schemeClr val="bg1">
                    <a:lumMod val="65000"/>
                  </a:schemeClr>
                </a:solidFill>
              </a:rPr>
              <a:t>IETF</a:t>
            </a:r>
            <a:r>
              <a:rPr lang="en-GB" sz="2000" dirty="0">
                <a:solidFill>
                  <a:schemeClr val="bg1">
                    <a:lumMod val="65000"/>
                  </a:schemeClr>
                </a:solidFill>
              </a:rPr>
              <a:t> Dependency Update</a:t>
            </a:r>
          </a:p>
          <a:p>
            <a:pPr eaLnBrk="1" hangingPunct="1">
              <a:defRPr/>
            </a:pPr>
            <a:r>
              <a:rPr lang="en-GB" sz="2400" dirty="0">
                <a:solidFill>
                  <a:schemeClr val="bg1">
                    <a:lumMod val="65000"/>
                  </a:schemeClr>
                </a:solidFill>
              </a:rPr>
              <a:t> 3) Action Items</a:t>
            </a:r>
          </a:p>
          <a:p>
            <a:pPr eaLnBrk="1" hangingPunct="1">
              <a:defRPr/>
            </a:pPr>
            <a:r>
              <a:rPr lang="en-GB" sz="2400" dirty="0">
                <a:solidFill>
                  <a:schemeClr val="bg1">
                    <a:lumMod val="65000"/>
                  </a:schemeClr>
                </a:solidFill>
              </a:rPr>
              <a:t> </a:t>
            </a:r>
            <a:r>
              <a:rPr lang="en-GB" sz="2400" b="1" i="1" dirty="0"/>
              <a:t>4) Documents for Information and Approval</a:t>
            </a:r>
          </a:p>
          <a:p>
            <a:pPr eaLnBrk="1" hangingPunct="1">
              <a:defRPr/>
            </a:pPr>
            <a:r>
              <a:rPr lang="en-GB" sz="2400" dirty="0">
                <a:solidFill>
                  <a:schemeClr val="bg1">
                    <a:lumMod val="65000"/>
                  </a:schemeClr>
                </a:solidFill>
              </a:rPr>
              <a:t> 5) Collected Items requiring action from SA</a:t>
            </a:r>
          </a:p>
        </p:txBody>
      </p:sp>
      <p:sp>
        <p:nvSpPr>
          <p:cNvPr id="48132" name="Text Box 3"/>
          <p:cNvSpPr txBox="1">
            <a:spLocks noChangeArrowheads="1"/>
          </p:cNvSpPr>
          <p:nvPr/>
        </p:nvSpPr>
        <p:spPr bwMode="auto">
          <a:xfrm>
            <a:off x="6350" y="4941888"/>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pPr eaLnBrk="1" hangingPunct="1"/>
            <a:r>
              <a:rPr lang="en-GB" altLang="de-DE" b="1" dirty="0"/>
              <a:t>4) Documents for Information and Approval (1/3)</a:t>
            </a:r>
            <a:endParaRPr lang="en-GB" altLang="de-DE" b="1" i="1" dirty="0"/>
          </a:p>
        </p:txBody>
      </p:sp>
      <p:sp>
        <p:nvSpPr>
          <p:cNvPr id="49155" name="Content Placeholder 2"/>
          <p:cNvSpPr>
            <a:spLocks noGrp="1"/>
          </p:cNvSpPr>
          <p:nvPr>
            <p:ph idx="1"/>
          </p:nvPr>
        </p:nvSpPr>
        <p:spPr>
          <a:xfrm>
            <a:off x="400843" y="1984279"/>
            <a:ext cx="8342313" cy="3842280"/>
          </a:xfrm>
        </p:spPr>
        <p:txBody>
          <a:bodyPr/>
          <a:lstStyle/>
          <a:p>
            <a:pPr eaLnBrk="1" hangingPunct="1"/>
            <a:r>
              <a:rPr lang="de-DE" altLang="de-DE" sz="2400" dirty="0"/>
              <a:t>TR/TS presentation for </a:t>
            </a:r>
            <a:r>
              <a:rPr lang="de-DE" altLang="de-DE" sz="2400" dirty="0">
                <a:solidFill>
                  <a:srgbClr val="FF3300"/>
                </a:solidFill>
              </a:rPr>
              <a:t>Information</a:t>
            </a:r>
          </a:p>
          <a:p>
            <a:pPr lvl="1" eaLnBrk="1" hangingPunct="1"/>
            <a:r>
              <a:rPr lang="en-US" altLang="zh-CN" sz="1600" b="1" dirty="0"/>
              <a:t>TR 23.737 </a:t>
            </a:r>
            <a:r>
              <a:rPr lang="en-US" altLang="zh-CN" sz="1600" dirty="0"/>
              <a:t>" Study on architecture aspects for using satellite access in 5G" </a:t>
            </a:r>
            <a:endParaRPr lang="de-DE" sz="1600" dirty="0"/>
          </a:p>
          <a:p>
            <a:pPr marL="457200" lvl="1" indent="0" eaLnBrk="1" hangingPunct="1">
              <a:buNone/>
            </a:pPr>
            <a:endParaRPr lang="de-DE" sz="1600" dirty="0"/>
          </a:p>
          <a:p>
            <a:pPr eaLnBrk="1" hangingPunct="1"/>
            <a:r>
              <a:rPr lang="de-DE" altLang="de-DE" sz="2400" dirty="0"/>
              <a:t>TR/TS presentation for </a:t>
            </a:r>
            <a:r>
              <a:rPr lang="de-DE" altLang="de-DE" sz="2400" dirty="0">
                <a:solidFill>
                  <a:srgbClr val="FF0000"/>
                </a:solidFill>
              </a:rPr>
              <a:t>Approval</a:t>
            </a:r>
          </a:p>
          <a:p>
            <a:pPr lvl="1" eaLnBrk="1" hangingPunct="1"/>
            <a:r>
              <a:rPr lang="en-GB" altLang="zh-CN" sz="1600" b="1" dirty="0"/>
              <a:t>TS 23.287 </a:t>
            </a:r>
            <a:r>
              <a:rPr lang="en-GB" altLang="zh-CN" sz="1600" dirty="0"/>
              <a:t>"Architecture enhancements for 5G System (5GS) to support Vehicle-to-Everything (V2X) services"</a:t>
            </a:r>
            <a:endParaRPr lang="de-DE" sz="1600" dirty="0"/>
          </a:p>
          <a:p>
            <a:pPr marL="457200" lvl="1" indent="0" eaLnBrk="1" hangingPunct="1">
              <a:buNone/>
            </a:pPr>
            <a:endParaRPr lang="zh-CN" altLang="zh-CN" sz="1600" b="1" dirty="0">
              <a:latin typeface="Arial" panose="020B0604020202020204" pitchFamily="34" charset="0"/>
              <a:ea typeface="SimSun" panose="02010600030101010101" pitchFamily="2" charset="-122"/>
              <a:cs typeface="Times New Roman" panose="02020603050405020304" pitchFamily="18" charset="0"/>
            </a:endParaRPr>
          </a:p>
          <a:p>
            <a:pPr lvl="1" eaLnBrk="1" hangingPunct="1"/>
            <a:endParaRPr lang="en-GB" altLang="zh-CN" sz="1600" dirty="0"/>
          </a:p>
          <a:p>
            <a:pPr lvl="1"/>
            <a:endParaRPr lang="en-GB" sz="1600" dirty="0"/>
          </a:p>
          <a:p>
            <a:pPr eaLnBrk="1" hangingPunct="1"/>
            <a:endParaRPr lang="de-DE" altLang="de-DE" sz="2200" dirty="0">
              <a:solidFill>
                <a:srgbClr val="FF0000"/>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pPr eaLnBrk="1" hangingPunct="1"/>
            <a:r>
              <a:rPr lang="en-GB" altLang="de-DE" b="1" dirty="0"/>
              <a:t>4) Documents for Information and Approval (2/3)</a:t>
            </a:r>
            <a:endParaRPr lang="en-GB" altLang="de-DE" b="1" i="1" dirty="0"/>
          </a:p>
        </p:txBody>
      </p:sp>
      <p:sp>
        <p:nvSpPr>
          <p:cNvPr id="49155" name="Content Placeholder 2"/>
          <p:cNvSpPr>
            <a:spLocks noGrp="1"/>
          </p:cNvSpPr>
          <p:nvPr>
            <p:ph idx="1"/>
          </p:nvPr>
        </p:nvSpPr>
        <p:spPr>
          <a:xfrm>
            <a:off x="86806" y="1984279"/>
            <a:ext cx="8342313" cy="580017"/>
          </a:xfrm>
        </p:spPr>
        <p:txBody>
          <a:bodyPr/>
          <a:lstStyle/>
          <a:p>
            <a:pPr eaLnBrk="1" hangingPunct="1"/>
            <a:r>
              <a:rPr lang="de-DE" altLang="de-DE" sz="2400" dirty="0"/>
              <a:t>Rel-16 WID(s) for </a:t>
            </a:r>
            <a:r>
              <a:rPr lang="de-DE" altLang="de-DE" sz="2400" dirty="0">
                <a:solidFill>
                  <a:srgbClr val="FF0000"/>
                </a:solidFill>
              </a:rPr>
              <a:t>Approval</a:t>
            </a:r>
          </a:p>
          <a:p>
            <a:pPr marL="457200" lvl="1" indent="0" eaLnBrk="1" hangingPunct="1">
              <a:buNone/>
            </a:pPr>
            <a:endParaRPr lang="de-DE" sz="1600" dirty="0"/>
          </a:p>
          <a:p>
            <a:pPr eaLnBrk="1" hangingPunct="1"/>
            <a:endParaRPr lang="de-DE" sz="1600" dirty="0"/>
          </a:p>
          <a:p>
            <a:pPr marL="457200" lvl="1" indent="0" eaLnBrk="1" hangingPunct="1">
              <a:buNone/>
            </a:pPr>
            <a:endParaRPr lang="zh-CN" altLang="zh-CN" sz="1600" b="1" dirty="0">
              <a:latin typeface="Arial" panose="020B0604020202020204" pitchFamily="34" charset="0"/>
              <a:ea typeface="SimSun" panose="02010600030101010101" pitchFamily="2" charset="-122"/>
              <a:cs typeface="Times New Roman" panose="02020603050405020304" pitchFamily="18" charset="0"/>
            </a:endParaRPr>
          </a:p>
          <a:p>
            <a:pPr lvl="1" eaLnBrk="1" hangingPunct="1"/>
            <a:endParaRPr lang="en-GB" altLang="zh-CN" sz="1600" dirty="0"/>
          </a:p>
          <a:p>
            <a:pPr lvl="1"/>
            <a:endParaRPr lang="en-GB" sz="1600" dirty="0"/>
          </a:p>
          <a:p>
            <a:pPr eaLnBrk="1" hangingPunct="1"/>
            <a:endParaRPr lang="de-DE" altLang="de-DE" sz="2200" dirty="0">
              <a:solidFill>
                <a:srgbClr val="FF0000"/>
              </a:solidFill>
            </a:endParaRPr>
          </a:p>
        </p:txBody>
      </p:sp>
      <p:graphicFrame>
        <p:nvGraphicFramePr>
          <p:cNvPr id="3" name="Table 2">
            <a:extLst>
              <a:ext uri="{FF2B5EF4-FFF2-40B4-BE49-F238E27FC236}">
                <a16:creationId xmlns:a16="http://schemas.microsoft.com/office/drawing/2014/main" id="{C39BB5DE-55BA-44A6-AF33-01B5884DC4D9}"/>
              </a:ext>
            </a:extLst>
          </p:cNvPr>
          <p:cNvGraphicFramePr>
            <a:graphicFrameLocks noGrp="1"/>
          </p:cNvGraphicFramePr>
          <p:nvPr>
            <p:extLst>
              <p:ext uri="{D42A27DB-BD31-4B8C-83A1-F6EECF244321}">
                <p14:modId xmlns:p14="http://schemas.microsoft.com/office/powerpoint/2010/main" val="3074494269"/>
              </p:ext>
            </p:extLst>
          </p:nvPr>
        </p:nvGraphicFramePr>
        <p:xfrm>
          <a:off x="444896" y="2564296"/>
          <a:ext cx="8254206" cy="792480"/>
        </p:xfrm>
        <a:graphic>
          <a:graphicData uri="http://schemas.openxmlformats.org/drawingml/2006/table">
            <a:tbl>
              <a:tblPr>
                <a:tableStyleId>{5C22544A-7EE6-4342-B048-85BDC9FD1C3A}</a:tableStyleId>
              </a:tblPr>
              <a:tblGrid>
                <a:gridCol w="1413742">
                  <a:extLst>
                    <a:ext uri="{9D8B030D-6E8A-4147-A177-3AD203B41FA5}">
                      <a16:colId xmlns:a16="http://schemas.microsoft.com/office/drawing/2014/main" val="3147996082"/>
                    </a:ext>
                  </a:extLst>
                </a:gridCol>
                <a:gridCol w="1256145">
                  <a:extLst>
                    <a:ext uri="{9D8B030D-6E8A-4147-A177-3AD203B41FA5}">
                      <a16:colId xmlns:a16="http://schemas.microsoft.com/office/drawing/2014/main" val="3129532351"/>
                    </a:ext>
                  </a:extLst>
                </a:gridCol>
                <a:gridCol w="1117600">
                  <a:extLst>
                    <a:ext uri="{9D8B030D-6E8A-4147-A177-3AD203B41FA5}">
                      <a16:colId xmlns:a16="http://schemas.microsoft.com/office/drawing/2014/main" val="67277315"/>
                    </a:ext>
                  </a:extLst>
                </a:gridCol>
                <a:gridCol w="4466719">
                  <a:extLst>
                    <a:ext uri="{9D8B030D-6E8A-4147-A177-3AD203B41FA5}">
                      <a16:colId xmlns:a16="http://schemas.microsoft.com/office/drawing/2014/main" val="2196209889"/>
                    </a:ext>
                  </a:extLst>
                </a:gridCol>
              </a:tblGrid>
              <a:tr h="0">
                <a:tc>
                  <a:txBody>
                    <a:bodyPr/>
                    <a:lstStyle/>
                    <a:p>
                      <a:pPr marL="0" marR="0" algn="ctr" hangingPunct="0">
                        <a:spcBef>
                          <a:spcPts val="0"/>
                        </a:spcBef>
                        <a:spcAft>
                          <a:spcPts val="0"/>
                        </a:spcAft>
                      </a:pPr>
                      <a:r>
                        <a:rPr lang="en-GB" sz="1400" b="1" dirty="0">
                          <a:effectLst/>
                        </a:rPr>
                        <a:t>SA-TD</a:t>
                      </a:r>
                      <a:endParaRPr lang="en-US" sz="14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1440" marB="91440" anchor="ctr">
                    <a:solidFill>
                      <a:srgbClr val="62A14D"/>
                    </a:solidFill>
                  </a:tcPr>
                </a:tc>
                <a:tc>
                  <a:txBody>
                    <a:bodyPr/>
                    <a:lstStyle/>
                    <a:p>
                      <a:pPr marL="0" marR="0" algn="ctr" hangingPunct="0">
                        <a:spcBef>
                          <a:spcPts val="0"/>
                        </a:spcBef>
                        <a:spcAft>
                          <a:spcPts val="0"/>
                        </a:spcAft>
                      </a:pPr>
                      <a:r>
                        <a:rPr lang="en-GB" sz="1400" b="1">
                          <a:effectLst/>
                        </a:rPr>
                        <a:t>Type</a:t>
                      </a:r>
                      <a:endParaRPr lang="en-US" sz="14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1440" marB="91440" anchor="ctr">
                    <a:solidFill>
                      <a:srgbClr val="62A14D"/>
                    </a:solidFill>
                  </a:tcPr>
                </a:tc>
                <a:tc>
                  <a:txBody>
                    <a:bodyPr/>
                    <a:lstStyle/>
                    <a:p>
                      <a:pPr marL="0" marR="0" lvl="0" indent="0" algn="ctr" defTabSz="914400" rtl="0" eaLnBrk="1" fontAlgn="auto" latinLnBrk="0" hangingPunct="0">
                        <a:lnSpc>
                          <a:spcPct val="100000"/>
                        </a:lnSpc>
                        <a:spcBef>
                          <a:spcPts val="0"/>
                        </a:spcBef>
                        <a:spcAft>
                          <a:spcPts val="0"/>
                        </a:spcAft>
                        <a:buClrTx/>
                        <a:buSzTx/>
                        <a:buFontTx/>
                        <a:buNone/>
                        <a:tabLst/>
                        <a:defRPr/>
                      </a:pPr>
                      <a:r>
                        <a:rPr lang="en-GB" sz="1400" b="1" dirty="0">
                          <a:effectLst/>
                        </a:rPr>
                        <a:t>WI Code</a:t>
                      </a:r>
                      <a:endParaRPr lang="en-US" sz="14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1440" marB="91440" anchor="ctr">
                    <a:solidFill>
                      <a:srgbClr val="62A14D"/>
                    </a:solidFill>
                  </a:tcPr>
                </a:tc>
                <a:tc>
                  <a:txBody>
                    <a:bodyPr/>
                    <a:lstStyle/>
                    <a:p>
                      <a:pPr marL="0" marR="0" algn="ctr" hangingPunct="0">
                        <a:spcBef>
                          <a:spcPts val="0"/>
                        </a:spcBef>
                        <a:spcAft>
                          <a:spcPts val="0"/>
                        </a:spcAft>
                      </a:pPr>
                      <a:r>
                        <a:rPr lang="en-GB" sz="1400" b="1" dirty="0">
                          <a:effectLst/>
                        </a:rPr>
                        <a:t>Title</a:t>
                      </a:r>
                      <a:endParaRPr lang="en-US" sz="14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1440" marB="91440" anchor="ctr">
                    <a:solidFill>
                      <a:srgbClr val="62A14D"/>
                    </a:solidFill>
                  </a:tcPr>
                </a:tc>
                <a:extLst>
                  <a:ext uri="{0D108BD9-81ED-4DB2-BD59-A6C34878D82A}">
                    <a16:rowId xmlns:a16="http://schemas.microsoft.com/office/drawing/2014/main" val="494935011"/>
                  </a:ext>
                </a:extLst>
              </a:tr>
              <a:tr h="0">
                <a:tc>
                  <a:txBody>
                    <a:bodyPr/>
                    <a:lstStyle/>
                    <a:p>
                      <a:pPr marL="0" marR="0" algn="ctr" hangingPunct="0">
                        <a:spcBef>
                          <a:spcPts val="0"/>
                        </a:spcBef>
                        <a:spcAft>
                          <a:spcPts val="0"/>
                        </a:spcAft>
                        <a:tabLst>
                          <a:tab pos="180340" algn="l"/>
                          <a:tab pos="360045" algn="l"/>
                          <a:tab pos="457200" algn="l"/>
                        </a:tabLst>
                      </a:pPr>
                      <a:r>
                        <a:rPr lang="en-GB" sz="1400" b="1" dirty="0">
                          <a:effectLst/>
                        </a:rPr>
                        <a:t>SP-190627</a:t>
                      </a:r>
                      <a:endParaRPr lang="en-US" sz="14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1440" marB="91440" anchor="ctr"/>
                </a:tc>
                <a:tc>
                  <a:txBody>
                    <a:bodyPr/>
                    <a:lstStyle/>
                    <a:p>
                      <a:pPr marL="0" marR="0" algn="ctr" hangingPunct="0">
                        <a:spcBef>
                          <a:spcPts val="0"/>
                        </a:spcBef>
                        <a:spcAft>
                          <a:spcPts val="0"/>
                        </a:spcAft>
                        <a:tabLst>
                          <a:tab pos="180340" algn="l"/>
                          <a:tab pos="360045" algn="l"/>
                          <a:tab pos="457200" algn="l"/>
                        </a:tabLst>
                      </a:pPr>
                      <a:r>
                        <a:rPr lang="en-GB" sz="1400">
                          <a:effectLst/>
                        </a:rPr>
                        <a:t>WID NEW</a:t>
                      </a:r>
                      <a:endParaRPr lang="en-US" sz="14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1440" marB="91440" anchor="ctr"/>
                </a:tc>
                <a:tc>
                  <a:txBody>
                    <a:bodyPr/>
                    <a:lstStyle/>
                    <a:p>
                      <a:pPr marL="0" marR="0" lvl="0" indent="0" algn="ctr" defTabSz="914400" rtl="0" eaLnBrk="1" fontAlgn="auto" latinLnBrk="0" hangingPunct="0">
                        <a:lnSpc>
                          <a:spcPct val="100000"/>
                        </a:lnSpc>
                        <a:spcBef>
                          <a:spcPts val="0"/>
                        </a:spcBef>
                        <a:spcAft>
                          <a:spcPts val="0"/>
                        </a:spcAft>
                        <a:buClrTx/>
                        <a:buSzTx/>
                        <a:buFontTx/>
                        <a:buNone/>
                        <a:tabLst>
                          <a:tab pos="180340" algn="l"/>
                          <a:tab pos="360045" algn="l"/>
                          <a:tab pos="457200" algn="l"/>
                        </a:tabLst>
                        <a:defRPr/>
                      </a:pPr>
                      <a:r>
                        <a:rPr lang="en-GB" sz="1400" dirty="0">
                          <a:effectLst/>
                        </a:rPr>
                        <a:t>IABARC</a:t>
                      </a:r>
                      <a:endParaRPr lang="en-US" sz="1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1440" marB="91440" anchor="ctr"/>
                </a:tc>
                <a:tc>
                  <a:txBody>
                    <a:bodyPr/>
                    <a:lstStyle/>
                    <a:p>
                      <a:pPr marL="0" marR="0" lvl="0" indent="0" algn="l" defTabSz="914400" rtl="0" eaLnBrk="1" fontAlgn="auto" latinLnBrk="0" hangingPunct="0">
                        <a:lnSpc>
                          <a:spcPct val="100000"/>
                        </a:lnSpc>
                        <a:spcBef>
                          <a:spcPts val="0"/>
                        </a:spcBef>
                        <a:spcAft>
                          <a:spcPts val="0"/>
                        </a:spcAft>
                        <a:buClrTx/>
                        <a:buSzTx/>
                        <a:buFontTx/>
                        <a:buNone/>
                        <a:tabLst>
                          <a:tab pos="180340" algn="l"/>
                          <a:tab pos="360045" algn="l"/>
                          <a:tab pos="457200" algn="l"/>
                        </a:tabLst>
                        <a:defRPr/>
                      </a:pPr>
                      <a:r>
                        <a:rPr lang="en-GB" sz="1400" dirty="0">
                          <a:effectLst/>
                        </a:rPr>
                        <a:t>Architecture enhancement for the support of IAB</a:t>
                      </a:r>
                      <a:endParaRPr lang="en-US" sz="1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1440" marB="91440" anchor="ctr"/>
                </a:tc>
                <a:extLst>
                  <a:ext uri="{0D108BD9-81ED-4DB2-BD59-A6C34878D82A}">
                    <a16:rowId xmlns:a16="http://schemas.microsoft.com/office/drawing/2014/main" val="2498996238"/>
                  </a:ext>
                </a:extLst>
              </a:tr>
            </a:tbl>
          </a:graphicData>
        </a:graphic>
      </p:graphicFrame>
    </p:spTree>
    <p:extLst>
      <p:ext uri="{BB962C8B-B14F-4D97-AF65-F5344CB8AC3E}">
        <p14:creationId xmlns:p14="http://schemas.microsoft.com/office/powerpoint/2010/main" val="156554682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pPr eaLnBrk="1" hangingPunct="1"/>
            <a:r>
              <a:rPr lang="en-GB" altLang="de-DE" b="1" dirty="0"/>
              <a:t>4) Documents for Information and Approval (3/3)</a:t>
            </a:r>
            <a:endParaRPr lang="en-GB" altLang="de-DE" b="1" i="1" dirty="0"/>
          </a:p>
        </p:txBody>
      </p:sp>
      <p:sp>
        <p:nvSpPr>
          <p:cNvPr id="49155" name="Content Placeholder 2"/>
          <p:cNvSpPr>
            <a:spLocks noGrp="1"/>
          </p:cNvSpPr>
          <p:nvPr>
            <p:ph idx="1"/>
          </p:nvPr>
        </p:nvSpPr>
        <p:spPr>
          <a:xfrm>
            <a:off x="86807" y="1605588"/>
            <a:ext cx="8342313" cy="509539"/>
          </a:xfrm>
        </p:spPr>
        <p:txBody>
          <a:bodyPr/>
          <a:lstStyle/>
          <a:p>
            <a:pPr eaLnBrk="1" hangingPunct="1"/>
            <a:r>
              <a:rPr lang="de-DE" altLang="de-DE" sz="2400" dirty="0"/>
              <a:t>Rel-17 WID(s) for </a:t>
            </a:r>
            <a:r>
              <a:rPr lang="de-DE" altLang="de-DE" sz="2400" dirty="0">
                <a:solidFill>
                  <a:srgbClr val="FF0000"/>
                </a:solidFill>
              </a:rPr>
              <a:t>Approval</a:t>
            </a:r>
          </a:p>
          <a:p>
            <a:pPr marL="457200" lvl="1" indent="0" eaLnBrk="1" hangingPunct="1">
              <a:buNone/>
            </a:pPr>
            <a:endParaRPr lang="de-DE" sz="1600" dirty="0"/>
          </a:p>
          <a:p>
            <a:pPr eaLnBrk="1" hangingPunct="1"/>
            <a:endParaRPr lang="de-DE" sz="1600" dirty="0"/>
          </a:p>
          <a:p>
            <a:pPr marL="457200" lvl="1" indent="0" eaLnBrk="1" hangingPunct="1">
              <a:buNone/>
            </a:pPr>
            <a:endParaRPr lang="zh-CN" altLang="zh-CN" sz="1600" b="1" dirty="0">
              <a:latin typeface="Arial" panose="020B0604020202020204" pitchFamily="34" charset="0"/>
              <a:ea typeface="SimSun" panose="02010600030101010101" pitchFamily="2" charset="-122"/>
              <a:cs typeface="Times New Roman" panose="02020603050405020304" pitchFamily="18" charset="0"/>
            </a:endParaRPr>
          </a:p>
          <a:p>
            <a:pPr lvl="1" eaLnBrk="1" hangingPunct="1"/>
            <a:endParaRPr lang="en-GB" altLang="zh-CN" sz="1600" dirty="0"/>
          </a:p>
          <a:p>
            <a:pPr lvl="1"/>
            <a:endParaRPr lang="en-GB" sz="1600" dirty="0"/>
          </a:p>
          <a:p>
            <a:pPr eaLnBrk="1" hangingPunct="1"/>
            <a:endParaRPr lang="de-DE" altLang="de-DE" sz="2200" dirty="0">
              <a:solidFill>
                <a:srgbClr val="FF0000"/>
              </a:solidFill>
            </a:endParaRPr>
          </a:p>
        </p:txBody>
      </p:sp>
      <p:graphicFrame>
        <p:nvGraphicFramePr>
          <p:cNvPr id="3" name="Table 2">
            <a:extLst>
              <a:ext uri="{FF2B5EF4-FFF2-40B4-BE49-F238E27FC236}">
                <a16:creationId xmlns:a16="http://schemas.microsoft.com/office/drawing/2014/main" id="{C39BB5DE-55BA-44A6-AF33-01B5884DC4D9}"/>
              </a:ext>
            </a:extLst>
          </p:cNvPr>
          <p:cNvGraphicFramePr>
            <a:graphicFrameLocks noGrp="1"/>
          </p:cNvGraphicFramePr>
          <p:nvPr>
            <p:extLst>
              <p:ext uri="{D42A27DB-BD31-4B8C-83A1-F6EECF244321}">
                <p14:modId xmlns:p14="http://schemas.microsoft.com/office/powerpoint/2010/main" val="3922978929"/>
              </p:ext>
            </p:extLst>
          </p:nvPr>
        </p:nvGraphicFramePr>
        <p:xfrm>
          <a:off x="488950" y="2185605"/>
          <a:ext cx="8254206" cy="2773680"/>
        </p:xfrm>
        <a:graphic>
          <a:graphicData uri="http://schemas.openxmlformats.org/drawingml/2006/table">
            <a:tbl>
              <a:tblPr>
                <a:tableStyleId>{5C22544A-7EE6-4342-B048-85BDC9FD1C3A}</a:tableStyleId>
              </a:tblPr>
              <a:tblGrid>
                <a:gridCol w="1145886">
                  <a:extLst>
                    <a:ext uri="{9D8B030D-6E8A-4147-A177-3AD203B41FA5}">
                      <a16:colId xmlns:a16="http://schemas.microsoft.com/office/drawing/2014/main" val="3147996082"/>
                    </a:ext>
                  </a:extLst>
                </a:gridCol>
                <a:gridCol w="1117600">
                  <a:extLst>
                    <a:ext uri="{9D8B030D-6E8A-4147-A177-3AD203B41FA5}">
                      <a16:colId xmlns:a16="http://schemas.microsoft.com/office/drawing/2014/main" val="3129532351"/>
                    </a:ext>
                  </a:extLst>
                </a:gridCol>
                <a:gridCol w="1440873">
                  <a:extLst>
                    <a:ext uri="{9D8B030D-6E8A-4147-A177-3AD203B41FA5}">
                      <a16:colId xmlns:a16="http://schemas.microsoft.com/office/drawing/2014/main" val="67277315"/>
                    </a:ext>
                  </a:extLst>
                </a:gridCol>
                <a:gridCol w="4549847">
                  <a:extLst>
                    <a:ext uri="{9D8B030D-6E8A-4147-A177-3AD203B41FA5}">
                      <a16:colId xmlns:a16="http://schemas.microsoft.com/office/drawing/2014/main" val="2196209889"/>
                    </a:ext>
                  </a:extLst>
                </a:gridCol>
              </a:tblGrid>
              <a:tr h="0">
                <a:tc>
                  <a:txBody>
                    <a:bodyPr/>
                    <a:lstStyle/>
                    <a:p>
                      <a:pPr marL="0" marR="0" algn="ctr" hangingPunct="0">
                        <a:spcBef>
                          <a:spcPts val="0"/>
                        </a:spcBef>
                        <a:spcAft>
                          <a:spcPts val="0"/>
                        </a:spcAft>
                      </a:pPr>
                      <a:r>
                        <a:rPr lang="en-GB" sz="1400" b="1" dirty="0">
                          <a:effectLst/>
                        </a:rPr>
                        <a:t>SA-TD</a:t>
                      </a:r>
                      <a:endParaRPr lang="en-US" sz="14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anchor="ctr">
                    <a:solidFill>
                      <a:srgbClr val="62A14D"/>
                    </a:solidFill>
                  </a:tcPr>
                </a:tc>
                <a:tc>
                  <a:txBody>
                    <a:bodyPr/>
                    <a:lstStyle/>
                    <a:p>
                      <a:pPr marL="0" marR="0" algn="ctr" hangingPunct="0">
                        <a:spcBef>
                          <a:spcPts val="0"/>
                        </a:spcBef>
                        <a:spcAft>
                          <a:spcPts val="0"/>
                        </a:spcAft>
                      </a:pPr>
                      <a:r>
                        <a:rPr lang="en-GB" sz="1400" b="1">
                          <a:effectLst/>
                        </a:rPr>
                        <a:t>Type</a:t>
                      </a:r>
                      <a:endParaRPr lang="en-US" sz="14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anchor="ctr">
                    <a:solidFill>
                      <a:srgbClr val="62A14D"/>
                    </a:solidFill>
                  </a:tcPr>
                </a:tc>
                <a:tc>
                  <a:txBody>
                    <a:bodyPr/>
                    <a:lstStyle/>
                    <a:p>
                      <a:pPr marL="0" marR="0" lvl="0" indent="0" algn="ctr" defTabSz="914400" rtl="0" eaLnBrk="1" fontAlgn="auto" latinLnBrk="0" hangingPunct="0">
                        <a:lnSpc>
                          <a:spcPct val="100000"/>
                        </a:lnSpc>
                        <a:spcBef>
                          <a:spcPts val="0"/>
                        </a:spcBef>
                        <a:spcAft>
                          <a:spcPts val="0"/>
                        </a:spcAft>
                        <a:buClrTx/>
                        <a:buSzTx/>
                        <a:buFontTx/>
                        <a:buNone/>
                        <a:tabLst/>
                        <a:defRPr/>
                      </a:pPr>
                      <a:r>
                        <a:rPr lang="en-GB" sz="1400" b="1" dirty="0">
                          <a:effectLst/>
                        </a:rPr>
                        <a:t>WI Code</a:t>
                      </a:r>
                      <a:endParaRPr lang="en-US" sz="14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anchor="ctr">
                    <a:solidFill>
                      <a:srgbClr val="62A14D"/>
                    </a:solidFill>
                  </a:tcPr>
                </a:tc>
                <a:tc>
                  <a:txBody>
                    <a:bodyPr/>
                    <a:lstStyle/>
                    <a:p>
                      <a:pPr marL="0" marR="0" algn="ctr" hangingPunct="0">
                        <a:spcBef>
                          <a:spcPts val="0"/>
                        </a:spcBef>
                        <a:spcAft>
                          <a:spcPts val="0"/>
                        </a:spcAft>
                      </a:pPr>
                      <a:r>
                        <a:rPr lang="en-GB" sz="1400" b="1" dirty="0">
                          <a:effectLst/>
                        </a:rPr>
                        <a:t>Title</a:t>
                      </a:r>
                      <a:endParaRPr lang="en-US" sz="14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anchor="ctr">
                    <a:solidFill>
                      <a:srgbClr val="62A14D"/>
                    </a:solidFill>
                  </a:tcPr>
                </a:tc>
                <a:extLst>
                  <a:ext uri="{0D108BD9-81ED-4DB2-BD59-A6C34878D82A}">
                    <a16:rowId xmlns:a16="http://schemas.microsoft.com/office/drawing/2014/main" val="494935011"/>
                  </a:ext>
                </a:extLst>
              </a:tr>
              <a:tr h="0">
                <a:tc>
                  <a:txBody>
                    <a:bodyPr/>
                    <a:lstStyle/>
                    <a:p>
                      <a:pPr marL="0" marR="0" hangingPunct="0">
                        <a:spcBef>
                          <a:spcPts val="0"/>
                        </a:spcBef>
                        <a:spcAft>
                          <a:spcPts val="0"/>
                        </a:spcAft>
                        <a:tabLst>
                          <a:tab pos="180340" algn="l"/>
                          <a:tab pos="360045" algn="l"/>
                          <a:tab pos="457200" algn="l"/>
                        </a:tabLst>
                      </a:pPr>
                      <a:r>
                        <a:rPr lang="en-GB" sz="1400" b="1">
                          <a:solidFill>
                            <a:schemeClr val="tx1"/>
                          </a:solidFill>
                          <a:effectLst/>
                          <a:latin typeface="+mn-lt"/>
                          <a:ea typeface="Times New Roman" panose="02020603050405020304" pitchFamily="18" charset="0"/>
                          <a:cs typeface="Times New Roman" panose="02020603050405020304" pitchFamily="18" charset="0"/>
                        </a:rPr>
                        <a:t>SP-190625</a:t>
                      </a:r>
                      <a:endParaRPr lang="en-US" sz="1400" b="1">
                        <a:solidFill>
                          <a:schemeClr val="tx1"/>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hangingPunct="0">
                        <a:spcBef>
                          <a:spcPts val="0"/>
                        </a:spcBef>
                        <a:spcAft>
                          <a:spcPts val="0"/>
                        </a:spcAft>
                        <a:tabLst>
                          <a:tab pos="180340" algn="l"/>
                          <a:tab pos="360045" algn="l"/>
                          <a:tab pos="457200" algn="l"/>
                        </a:tabLst>
                      </a:pPr>
                      <a:r>
                        <a:rPr lang="en-GB" sz="1400">
                          <a:solidFill>
                            <a:srgbClr val="000000"/>
                          </a:solidFill>
                          <a:effectLst/>
                          <a:latin typeface="+mn-lt"/>
                          <a:ea typeface="Times New Roman" panose="02020603050405020304" pitchFamily="18" charset="0"/>
                          <a:cs typeface="Times New Roman" panose="02020603050405020304" pitchFamily="18" charset="0"/>
                        </a:rPr>
                        <a:t>SID REVISED</a:t>
                      </a:r>
                      <a:endParaRPr lang="en-US" sz="1400">
                        <a:solidFill>
                          <a:srgbClr val="000000"/>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hangingPunct="0">
                        <a:spcBef>
                          <a:spcPts val="0"/>
                        </a:spcBef>
                        <a:spcAft>
                          <a:spcPts val="0"/>
                        </a:spcAft>
                        <a:tabLst>
                          <a:tab pos="180340" algn="l"/>
                          <a:tab pos="360045" algn="l"/>
                          <a:tab pos="457200" algn="l"/>
                        </a:tabLst>
                      </a:pPr>
                      <a:r>
                        <a:rPr lang="en-GB" sz="1400">
                          <a:solidFill>
                            <a:srgbClr val="000000"/>
                          </a:solidFill>
                          <a:effectLst/>
                          <a:latin typeface="+mn-lt"/>
                          <a:ea typeface="Times New Roman" panose="02020603050405020304" pitchFamily="18" charset="0"/>
                          <a:cs typeface="Times New Roman" panose="02020603050405020304" pitchFamily="18" charset="0"/>
                        </a:rPr>
                        <a:t>FS_5MBS</a:t>
                      </a:r>
                      <a:endParaRPr lang="en-US" sz="1400">
                        <a:solidFill>
                          <a:srgbClr val="000000"/>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hangingPunct="0">
                        <a:spcBef>
                          <a:spcPts val="0"/>
                        </a:spcBef>
                        <a:spcAft>
                          <a:spcPts val="0"/>
                        </a:spcAft>
                        <a:tabLst>
                          <a:tab pos="180340" algn="l"/>
                          <a:tab pos="360045" algn="l"/>
                          <a:tab pos="457200" algn="l"/>
                        </a:tabLst>
                      </a:pPr>
                      <a:r>
                        <a:rPr lang="en-GB" sz="1400" dirty="0">
                          <a:solidFill>
                            <a:srgbClr val="000000"/>
                          </a:solidFill>
                          <a:effectLst/>
                          <a:latin typeface="+mn-lt"/>
                          <a:ea typeface="Times New Roman" panose="02020603050405020304" pitchFamily="18" charset="0"/>
                          <a:cs typeface="Times New Roman" panose="02020603050405020304" pitchFamily="18" charset="0"/>
                        </a:rPr>
                        <a:t>Study on Architectural enhancements for 5G multicast-broadcast services</a:t>
                      </a:r>
                      <a:endParaRPr lang="en-US" sz="1400" dirty="0">
                        <a:solidFill>
                          <a:srgbClr val="000000"/>
                        </a:solidFill>
                        <a:effectLst/>
                        <a:latin typeface="+mn-lt"/>
                        <a:ea typeface="Times New Roman" panose="02020603050405020304" pitchFamily="18" charset="0"/>
                        <a:cs typeface="Times New Roman" panose="02020603050405020304" pitchFamily="18" charset="0"/>
                      </a:endParaRPr>
                    </a:p>
                  </a:txBody>
                  <a:tcPr marL="68580" marR="68580" anchor="ctr"/>
                </a:tc>
                <a:extLst>
                  <a:ext uri="{0D108BD9-81ED-4DB2-BD59-A6C34878D82A}">
                    <a16:rowId xmlns:a16="http://schemas.microsoft.com/office/drawing/2014/main" val="3404886742"/>
                  </a:ext>
                </a:extLst>
              </a:tr>
              <a:tr h="0">
                <a:tc>
                  <a:txBody>
                    <a:bodyPr/>
                    <a:lstStyle/>
                    <a:p>
                      <a:pPr marL="0" marR="0" hangingPunct="0">
                        <a:spcBef>
                          <a:spcPts val="0"/>
                        </a:spcBef>
                        <a:spcAft>
                          <a:spcPts val="0"/>
                        </a:spcAft>
                        <a:tabLst>
                          <a:tab pos="180340" algn="l"/>
                          <a:tab pos="360045" algn="l"/>
                          <a:tab pos="457200" algn="l"/>
                        </a:tabLst>
                      </a:pPr>
                      <a:r>
                        <a:rPr lang="en-GB" sz="1400" b="1" dirty="0">
                          <a:solidFill>
                            <a:schemeClr val="tx1"/>
                          </a:solidFill>
                          <a:effectLst/>
                          <a:latin typeface="+mn-lt"/>
                          <a:ea typeface="Times New Roman" panose="02020603050405020304" pitchFamily="18" charset="0"/>
                          <a:cs typeface="Times New Roman" panose="02020603050405020304" pitchFamily="18" charset="0"/>
                        </a:rPr>
                        <a:t>SP-190626</a:t>
                      </a:r>
                      <a:endParaRPr lang="en-US" sz="1400" b="1"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hangingPunct="0">
                        <a:spcBef>
                          <a:spcPts val="0"/>
                        </a:spcBef>
                        <a:spcAft>
                          <a:spcPts val="0"/>
                        </a:spcAft>
                        <a:tabLst>
                          <a:tab pos="180340" algn="l"/>
                          <a:tab pos="360045" algn="l"/>
                          <a:tab pos="457200" algn="l"/>
                        </a:tabLst>
                      </a:pPr>
                      <a:r>
                        <a:rPr lang="en-GB" sz="1400" dirty="0">
                          <a:solidFill>
                            <a:srgbClr val="000000"/>
                          </a:solidFill>
                          <a:effectLst/>
                          <a:latin typeface="+mn-lt"/>
                          <a:ea typeface="Times New Roman" panose="02020603050405020304" pitchFamily="18" charset="0"/>
                          <a:cs typeface="Times New Roman" panose="02020603050405020304" pitchFamily="18" charset="0"/>
                        </a:rPr>
                        <a:t>SID REVISED</a:t>
                      </a:r>
                      <a:endParaRPr lang="en-US" sz="1400" dirty="0">
                        <a:solidFill>
                          <a:srgbClr val="000000"/>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hangingPunct="0">
                        <a:spcBef>
                          <a:spcPts val="0"/>
                        </a:spcBef>
                        <a:spcAft>
                          <a:spcPts val="0"/>
                        </a:spcAft>
                        <a:tabLst>
                          <a:tab pos="180340" algn="l"/>
                          <a:tab pos="360045" algn="l"/>
                          <a:tab pos="457200" algn="l"/>
                        </a:tabLst>
                      </a:pPr>
                      <a:r>
                        <a:rPr lang="en-GB" sz="1400" dirty="0">
                          <a:solidFill>
                            <a:srgbClr val="000000"/>
                          </a:solidFill>
                          <a:effectLst/>
                          <a:latin typeface="+mn-lt"/>
                          <a:ea typeface="Times New Roman" panose="02020603050405020304" pitchFamily="18" charset="0"/>
                          <a:cs typeface="Times New Roman" panose="02020603050405020304" pitchFamily="18" charset="0"/>
                        </a:rPr>
                        <a:t>FS_5GLAN_enh</a:t>
                      </a:r>
                      <a:endParaRPr lang="en-US" sz="1400" dirty="0">
                        <a:solidFill>
                          <a:srgbClr val="000000"/>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hangingPunct="0">
                        <a:spcBef>
                          <a:spcPts val="0"/>
                        </a:spcBef>
                        <a:spcAft>
                          <a:spcPts val="0"/>
                        </a:spcAft>
                        <a:tabLst>
                          <a:tab pos="180340" algn="l"/>
                          <a:tab pos="360045" algn="l"/>
                          <a:tab pos="457200" algn="l"/>
                        </a:tabLst>
                      </a:pPr>
                      <a:r>
                        <a:rPr lang="en-GB" sz="1400" dirty="0">
                          <a:solidFill>
                            <a:srgbClr val="000000"/>
                          </a:solidFill>
                          <a:effectLst/>
                          <a:latin typeface="+mn-lt"/>
                          <a:ea typeface="Times New Roman" panose="02020603050405020304" pitchFamily="18" charset="0"/>
                          <a:cs typeface="Times New Roman" panose="02020603050405020304" pitchFamily="18" charset="0"/>
                        </a:rPr>
                        <a:t>Study on enhancement of support for 5G LAN-type service</a:t>
                      </a:r>
                      <a:endParaRPr lang="en-US" sz="1400" dirty="0">
                        <a:solidFill>
                          <a:srgbClr val="FF0000"/>
                        </a:solidFill>
                        <a:effectLst/>
                        <a:latin typeface="+mn-lt"/>
                        <a:ea typeface="Times New Roman" panose="02020603050405020304" pitchFamily="18" charset="0"/>
                        <a:cs typeface="Times New Roman" panose="02020603050405020304" pitchFamily="18" charset="0"/>
                      </a:endParaRPr>
                    </a:p>
                  </a:txBody>
                  <a:tcPr marL="68580" marR="68580" anchor="ctr"/>
                </a:tc>
                <a:extLst>
                  <a:ext uri="{0D108BD9-81ED-4DB2-BD59-A6C34878D82A}">
                    <a16:rowId xmlns:a16="http://schemas.microsoft.com/office/drawing/2014/main" val="1774703361"/>
                  </a:ext>
                </a:extLst>
              </a:tr>
              <a:tr h="0">
                <a:tc>
                  <a:txBody>
                    <a:bodyPr/>
                    <a:lstStyle/>
                    <a:p>
                      <a:pPr marL="0" marR="0" hangingPunct="0">
                        <a:spcBef>
                          <a:spcPts val="0"/>
                        </a:spcBef>
                        <a:spcAft>
                          <a:spcPts val="0"/>
                        </a:spcAft>
                        <a:tabLst>
                          <a:tab pos="180340" algn="l"/>
                          <a:tab pos="360045" algn="l"/>
                          <a:tab pos="457200" algn="l"/>
                        </a:tabLst>
                      </a:pPr>
                      <a:r>
                        <a:rPr lang="en-GB" sz="1400" b="1">
                          <a:solidFill>
                            <a:schemeClr val="tx1"/>
                          </a:solidFill>
                          <a:effectLst/>
                          <a:latin typeface="+mn-lt"/>
                          <a:ea typeface="Times New Roman" panose="02020603050405020304" pitchFamily="18" charset="0"/>
                          <a:cs typeface="Times New Roman" panose="02020603050405020304" pitchFamily="18" charset="0"/>
                        </a:rPr>
                        <a:t>SP-190628</a:t>
                      </a:r>
                      <a:endParaRPr lang="en-US" sz="1400" b="1">
                        <a:solidFill>
                          <a:schemeClr val="tx1"/>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hangingPunct="0">
                        <a:spcBef>
                          <a:spcPts val="0"/>
                        </a:spcBef>
                        <a:spcAft>
                          <a:spcPts val="0"/>
                        </a:spcAft>
                        <a:tabLst>
                          <a:tab pos="180340" algn="l"/>
                          <a:tab pos="360045" algn="l"/>
                          <a:tab pos="457200" algn="l"/>
                        </a:tabLst>
                      </a:pPr>
                      <a:r>
                        <a:rPr lang="en-GB" sz="1400">
                          <a:solidFill>
                            <a:srgbClr val="000000"/>
                          </a:solidFill>
                          <a:effectLst/>
                          <a:latin typeface="+mn-lt"/>
                          <a:ea typeface="Times New Roman" panose="02020603050405020304" pitchFamily="18" charset="0"/>
                          <a:cs typeface="Times New Roman" panose="02020603050405020304" pitchFamily="18" charset="0"/>
                        </a:rPr>
                        <a:t>SID NEW</a:t>
                      </a:r>
                      <a:endParaRPr lang="en-US" sz="1400">
                        <a:solidFill>
                          <a:srgbClr val="000000"/>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hangingPunct="0">
                        <a:spcBef>
                          <a:spcPts val="0"/>
                        </a:spcBef>
                        <a:spcAft>
                          <a:spcPts val="0"/>
                        </a:spcAft>
                        <a:tabLst>
                          <a:tab pos="180340" algn="l"/>
                          <a:tab pos="360045" algn="l"/>
                          <a:tab pos="457200" algn="l"/>
                        </a:tabLst>
                      </a:pPr>
                      <a:r>
                        <a:rPr lang="en-GB" sz="1400" dirty="0">
                          <a:solidFill>
                            <a:srgbClr val="000000"/>
                          </a:solidFill>
                          <a:effectLst/>
                          <a:latin typeface="+mn-lt"/>
                          <a:ea typeface="Times New Roman" panose="02020603050405020304" pitchFamily="18" charset="0"/>
                          <a:cs typeface="Times New Roman" panose="02020603050405020304" pitchFamily="18" charset="0"/>
                        </a:rPr>
                        <a:t>FS_eNS_Ph2</a:t>
                      </a:r>
                      <a:endParaRPr lang="en-US" sz="1400" dirty="0">
                        <a:solidFill>
                          <a:srgbClr val="000000"/>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hangingPunct="0">
                        <a:spcBef>
                          <a:spcPts val="0"/>
                        </a:spcBef>
                        <a:spcAft>
                          <a:spcPts val="0"/>
                        </a:spcAft>
                        <a:tabLst>
                          <a:tab pos="180340" algn="l"/>
                          <a:tab pos="360045" algn="l"/>
                          <a:tab pos="457200" algn="l"/>
                        </a:tabLst>
                      </a:pPr>
                      <a:r>
                        <a:rPr lang="en-GB" sz="1400" dirty="0">
                          <a:solidFill>
                            <a:srgbClr val="000000"/>
                          </a:solidFill>
                          <a:effectLst/>
                          <a:latin typeface="+mn-lt"/>
                          <a:ea typeface="Times New Roman" panose="02020603050405020304" pitchFamily="18" charset="0"/>
                          <a:cs typeface="Times New Roman" panose="02020603050405020304" pitchFamily="18" charset="0"/>
                        </a:rPr>
                        <a:t>Study on Enhancement of Network Slicing Phase 2</a:t>
                      </a:r>
                      <a:endParaRPr lang="en-US" sz="1400" dirty="0">
                        <a:solidFill>
                          <a:srgbClr val="000000"/>
                        </a:solidFill>
                        <a:effectLst/>
                        <a:latin typeface="+mn-lt"/>
                        <a:ea typeface="Times New Roman" panose="02020603050405020304" pitchFamily="18" charset="0"/>
                        <a:cs typeface="Times New Roman" panose="02020603050405020304" pitchFamily="18" charset="0"/>
                      </a:endParaRPr>
                    </a:p>
                  </a:txBody>
                  <a:tcPr marL="68580" marR="68580" anchor="ctr"/>
                </a:tc>
                <a:extLst>
                  <a:ext uri="{0D108BD9-81ED-4DB2-BD59-A6C34878D82A}">
                    <a16:rowId xmlns:a16="http://schemas.microsoft.com/office/drawing/2014/main" val="2626471042"/>
                  </a:ext>
                </a:extLst>
              </a:tr>
              <a:tr h="0">
                <a:tc>
                  <a:txBody>
                    <a:bodyPr/>
                    <a:lstStyle/>
                    <a:p>
                      <a:pPr marL="0" marR="0" hangingPunct="0">
                        <a:spcBef>
                          <a:spcPts val="0"/>
                        </a:spcBef>
                        <a:spcAft>
                          <a:spcPts val="0"/>
                        </a:spcAft>
                        <a:tabLst>
                          <a:tab pos="180340" algn="l"/>
                          <a:tab pos="360045" algn="l"/>
                          <a:tab pos="457200" algn="l"/>
                        </a:tabLst>
                      </a:pPr>
                      <a:r>
                        <a:rPr lang="en-GB" sz="1400" b="1">
                          <a:solidFill>
                            <a:schemeClr val="tx1"/>
                          </a:solidFill>
                          <a:effectLst/>
                          <a:latin typeface="+mn-lt"/>
                          <a:ea typeface="Times New Roman" panose="02020603050405020304" pitchFamily="18" charset="0"/>
                          <a:cs typeface="Times New Roman" panose="02020603050405020304" pitchFamily="18" charset="0"/>
                        </a:rPr>
                        <a:t>SP-190629</a:t>
                      </a:r>
                      <a:endParaRPr lang="en-US" sz="1400" b="1">
                        <a:solidFill>
                          <a:schemeClr val="tx1"/>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hangingPunct="0">
                        <a:spcBef>
                          <a:spcPts val="0"/>
                        </a:spcBef>
                        <a:spcAft>
                          <a:spcPts val="0"/>
                        </a:spcAft>
                        <a:tabLst>
                          <a:tab pos="180340" algn="l"/>
                          <a:tab pos="360045" algn="l"/>
                          <a:tab pos="457200" algn="l"/>
                        </a:tabLst>
                      </a:pPr>
                      <a:r>
                        <a:rPr lang="en-GB" sz="1400">
                          <a:solidFill>
                            <a:srgbClr val="000000"/>
                          </a:solidFill>
                          <a:effectLst/>
                          <a:latin typeface="+mn-lt"/>
                          <a:ea typeface="Times New Roman" panose="02020603050405020304" pitchFamily="18" charset="0"/>
                          <a:cs typeface="Times New Roman" panose="02020603050405020304" pitchFamily="18" charset="0"/>
                        </a:rPr>
                        <a:t>SID NEW</a:t>
                      </a:r>
                      <a:endParaRPr lang="en-US" sz="1400">
                        <a:solidFill>
                          <a:srgbClr val="000000"/>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hangingPunct="0">
                        <a:spcBef>
                          <a:spcPts val="0"/>
                        </a:spcBef>
                        <a:spcAft>
                          <a:spcPts val="0"/>
                        </a:spcAft>
                        <a:tabLst>
                          <a:tab pos="180340" algn="l"/>
                          <a:tab pos="360045" algn="l"/>
                          <a:tab pos="457200" algn="l"/>
                        </a:tabLst>
                      </a:pPr>
                      <a:r>
                        <a:rPr lang="en-GB" sz="1400" dirty="0">
                          <a:solidFill>
                            <a:srgbClr val="000000"/>
                          </a:solidFill>
                          <a:effectLst/>
                          <a:latin typeface="+mn-lt"/>
                          <a:ea typeface="Times New Roman" panose="02020603050405020304" pitchFamily="18" charset="0"/>
                          <a:cs typeface="Times New Roman" panose="02020603050405020304" pitchFamily="18" charset="0"/>
                        </a:rPr>
                        <a:t>FS_MPS2_St2</a:t>
                      </a:r>
                      <a:endParaRPr lang="en-US" sz="1400" dirty="0">
                        <a:solidFill>
                          <a:srgbClr val="000000"/>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hangingPunct="0">
                        <a:spcBef>
                          <a:spcPts val="0"/>
                        </a:spcBef>
                        <a:spcAft>
                          <a:spcPts val="0"/>
                        </a:spcAft>
                        <a:tabLst>
                          <a:tab pos="180340" algn="l"/>
                          <a:tab pos="360045" algn="l"/>
                          <a:tab pos="457200" algn="l"/>
                        </a:tabLst>
                      </a:pPr>
                      <a:r>
                        <a:rPr lang="en-GB" sz="1400" dirty="0">
                          <a:solidFill>
                            <a:srgbClr val="000000"/>
                          </a:solidFill>
                          <a:effectLst/>
                          <a:latin typeface="+mn-lt"/>
                          <a:ea typeface="Times New Roman" panose="02020603050405020304" pitchFamily="18" charset="0"/>
                          <a:cs typeface="Times New Roman" panose="02020603050405020304" pitchFamily="18" charset="0"/>
                        </a:rPr>
                        <a:t>Study on Multimedia Priority Service (MPS) Phase 2, Stage 2</a:t>
                      </a:r>
                      <a:endParaRPr lang="en-US" sz="1400" dirty="0">
                        <a:solidFill>
                          <a:srgbClr val="000000"/>
                        </a:solidFill>
                        <a:effectLst/>
                        <a:latin typeface="+mn-lt"/>
                        <a:ea typeface="Times New Roman" panose="02020603050405020304" pitchFamily="18" charset="0"/>
                        <a:cs typeface="Times New Roman" panose="02020603050405020304" pitchFamily="18" charset="0"/>
                      </a:endParaRPr>
                    </a:p>
                  </a:txBody>
                  <a:tcPr marL="68580" marR="68580" anchor="ctr"/>
                </a:tc>
                <a:extLst>
                  <a:ext uri="{0D108BD9-81ED-4DB2-BD59-A6C34878D82A}">
                    <a16:rowId xmlns:a16="http://schemas.microsoft.com/office/drawing/2014/main" val="2668241495"/>
                  </a:ext>
                </a:extLst>
              </a:tr>
              <a:tr h="0">
                <a:tc>
                  <a:txBody>
                    <a:bodyPr/>
                    <a:lstStyle/>
                    <a:p>
                      <a:pPr marL="0" marR="0" hangingPunct="0">
                        <a:spcBef>
                          <a:spcPts val="0"/>
                        </a:spcBef>
                        <a:spcAft>
                          <a:spcPts val="0"/>
                        </a:spcAft>
                        <a:tabLst>
                          <a:tab pos="180340" algn="l"/>
                          <a:tab pos="360045" algn="l"/>
                          <a:tab pos="457200" algn="l"/>
                        </a:tabLst>
                      </a:pPr>
                      <a:r>
                        <a:rPr lang="en-GB" sz="1400" b="1">
                          <a:solidFill>
                            <a:schemeClr val="tx1"/>
                          </a:solidFill>
                          <a:effectLst/>
                          <a:latin typeface="+mn-lt"/>
                          <a:ea typeface="Times New Roman" panose="02020603050405020304" pitchFamily="18" charset="0"/>
                          <a:cs typeface="Times New Roman" panose="02020603050405020304" pitchFamily="18" charset="0"/>
                        </a:rPr>
                        <a:t>SP-190630</a:t>
                      </a:r>
                      <a:endParaRPr lang="en-US" sz="1400" b="1">
                        <a:solidFill>
                          <a:schemeClr val="tx1"/>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hangingPunct="0">
                        <a:spcBef>
                          <a:spcPts val="0"/>
                        </a:spcBef>
                        <a:spcAft>
                          <a:spcPts val="0"/>
                        </a:spcAft>
                        <a:tabLst>
                          <a:tab pos="180340" algn="l"/>
                          <a:tab pos="360045" algn="l"/>
                          <a:tab pos="457200" algn="l"/>
                        </a:tabLst>
                      </a:pPr>
                      <a:r>
                        <a:rPr lang="en-GB" sz="1400">
                          <a:solidFill>
                            <a:srgbClr val="000000"/>
                          </a:solidFill>
                          <a:effectLst/>
                          <a:latin typeface="+mn-lt"/>
                          <a:ea typeface="Times New Roman" panose="02020603050405020304" pitchFamily="18" charset="0"/>
                          <a:cs typeface="Times New Roman" panose="02020603050405020304" pitchFamily="18" charset="0"/>
                        </a:rPr>
                        <a:t>SID NEW</a:t>
                      </a:r>
                      <a:endParaRPr lang="en-US" sz="1400">
                        <a:solidFill>
                          <a:srgbClr val="000000"/>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hangingPunct="0">
                        <a:spcBef>
                          <a:spcPts val="0"/>
                        </a:spcBef>
                        <a:spcAft>
                          <a:spcPts val="0"/>
                        </a:spcAft>
                        <a:tabLst>
                          <a:tab pos="180340" algn="l"/>
                          <a:tab pos="360045" algn="l"/>
                          <a:tab pos="457200" algn="l"/>
                        </a:tabLst>
                      </a:pPr>
                      <a:r>
                        <a:rPr lang="en-GB" sz="1400" dirty="0" err="1">
                          <a:solidFill>
                            <a:srgbClr val="000000"/>
                          </a:solidFill>
                          <a:effectLst/>
                          <a:latin typeface="+mn-lt"/>
                          <a:ea typeface="Times New Roman" panose="02020603050405020304" pitchFamily="18" charset="0"/>
                          <a:cs typeface="Times New Roman" panose="02020603050405020304" pitchFamily="18" charset="0"/>
                        </a:rPr>
                        <a:t>FS_IIoT</a:t>
                      </a:r>
                      <a:endParaRPr lang="en-US" sz="1400" dirty="0">
                        <a:solidFill>
                          <a:srgbClr val="000000"/>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hangingPunct="0">
                        <a:spcBef>
                          <a:spcPts val="0"/>
                        </a:spcBef>
                        <a:spcAft>
                          <a:spcPts val="0"/>
                        </a:spcAft>
                        <a:tabLst>
                          <a:tab pos="180340" algn="l"/>
                          <a:tab pos="360045" algn="l"/>
                          <a:tab pos="457200" algn="l"/>
                        </a:tabLst>
                      </a:pPr>
                      <a:r>
                        <a:rPr lang="en-GB" sz="1400" dirty="0">
                          <a:solidFill>
                            <a:srgbClr val="000000"/>
                          </a:solidFill>
                          <a:effectLst/>
                          <a:latin typeface="+mn-lt"/>
                          <a:ea typeface="Times New Roman" panose="02020603050405020304" pitchFamily="18" charset="0"/>
                          <a:cs typeface="Times New Roman" panose="02020603050405020304" pitchFamily="18" charset="0"/>
                        </a:rPr>
                        <a:t>Study on enhanced support of Industrial IoT - TSC/URLLC enhancements</a:t>
                      </a:r>
                      <a:endParaRPr lang="en-US" sz="1400" dirty="0">
                        <a:solidFill>
                          <a:srgbClr val="FF0000"/>
                        </a:solidFill>
                        <a:effectLst/>
                        <a:latin typeface="+mn-lt"/>
                        <a:ea typeface="Times New Roman" panose="02020603050405020304" pitchFamily="18" charset="0"/>
                        <a:cs typeface="Times New Roman" panose="02020603050405020304" pitchFamily="18" charset="0"/>
                      </a:endParaRPr>
                    </a:p>
                  </a:txBody>
                  <a:tcPr marL="68580" marR="68580" anchor="ctr"/>
                </a:tc>
                <a:extLst>
                  <a:ext uri="{0D108BD9-81ED-4DB2-BD59-A6C34878D82A}">
                    <a16:rowId xmlns:a16="http://schemas.microsoft.com/office/drawing/2014/main" val="552176676"/>
                  </a:ext>
                </a:extLst>
              </a:tr>
              <a:tr h="0">
                <a:tc>
                  <a:txBody>
                    <a:bodyPr/>
                    <a:lstStyle/>
                    <a:p>
                      <a:pPr marL="0" marR="0" hangingPunct="0">
                        <a:spcBef>
                          <a:spcPts val="0"/>
                        </a:spcBef>
                        <a:spcAft>
                          <a:spcPts val="0"/>
                        </a:spcAft>
                        <a:tabLst>
                          <a:tab pos="180340" algn="l"/>
                          <a:tab pos="360045" algn="l"/>
                          <a:tab pos="457200" algn="l"/>
                        </a:tabLst>
                      </a:pPr>
                      <a:r>
                        <a:rPr lang="en-GB" sz="1400" b="1" dirty="0">
                          <a:solidFill>
                            <a:schemeClr val="tx1"/>
                          </a:solidFill>
                          <a:effectLst/>
                          <a:latin typeface="+mn-lt"/>
                          <a:ea typeface="Times New Roman" panose="02020603050405020304" pitchFamily="18" charset="0"/>
                          <a:cs typeface="Times New Roman" panose="02020603050405020304" pitchFamily="18" charset="0"/>
                        </a:rPr>
                        <a:t>SP-190631</a:t>
                      </a:r>
                      <a:endParaRPr lang="en-US" sz="1400" b="1"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hangingPunct="0">
                        <a:spcBef>
                          <a:spcPts val="0"/>
                        </a:spcBef>
                        <a:spcAft>
                          <a:spcPts val="0"/>
                        </a:spcAft>
                        <a:tabLst>
                          <a:tab pos="180340" algn="l"/>
                          <a:tab pos="360045" algn="l"/>
                          <a:tab pos="457200" algn="l"/>
                        </a:tabLst>
                      </a:pPr>
                      <a:r>
                        <a:rPr lang="en-GB" sz="1400" dirty="0">
                          <a:solidFill>
                            <a:srgbClr val="000000"/>
                          </a:solidFill>
                          <a:effectLst/>
                          <a:latin typeface="+mn-lt"/>
                          <a:ea typeface="Times New Roman" panose="02020603050405020304" pitchFamily="18" charset="0"/>
                          <a:cs typeface="Times New Roman" panose="02020603050405020304" pitchFamily="18" charset="0"/>
                        </a:rPr>
                        <a:t>SID NEW</a:t>
                      </a:r>
                      <a:endParaRPr lang="en-US" sz="1400" dirty="0">
                        <a:solidFill>
                          <a:srgbClr val="000000"/>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hangingPunct="0">
                        <a:spcBef>
                          <a:spcPts val="0"/>
                        </a:spcBef>
                        <a:spcAft>
                          <a:spcPts val="0"/>
                        </a:spcAft>
                        <a:tabLst>
                          <a:tab pos="180340" algn="l"/>
                          <a:tab pos="360045" algn="l"/>
                          <a:tab pos="457200" algn="l"/>
                        </a:tabLst>
                      </a:pPr>
                      <a:r>
                        <a:rPr lang="en-GB" sz="1400" dirty="0">
                          <a:solidFill>
                            <a:srgbClr val="000000"/>
                          </a:solidFill>
                          <a:effectLst/>
                          <a:latin typeface="+mn-lt"/>
                          <a:ea typeface="Times New Roman" panose="02020603050405020304" pitchFamily="18" charset="0"/>
                          <a:cs typeface="Times New Roman" panose="02020603050405020304" pitchFamily="18" charset="0"/>
                        </a:rPr>
                        <a:t>FS_eV2XARC_Ph2</a:t>
                      </a:r>
                      <a:endParaRPr lang="en-US" sz="1400" dirty="0">
                        <a:solidFill>
                          <a:srgbClr val="000000"/>
                        </a:solidFill>
                        <a:effectLst/>
                        <a:latin typeface="+mn-lt"/>
                        <a:ea typeface="Times New Roman" panose="02020603050405020304" pitchFamily="18" charset="0"/>
                        <a:cs typeface="Times New Roman" panose="02020603050405020304" pitchFamily="18" charset="0"/>
                      </a:endParaRPr>
                    </a:p>
                  </a:txBody>
                  <a:tcPr marL="68580" marR="68580" anchor="ctr"/>
                </a:tc>
                <a:tc>
                  <a:txBody>
                    <a:bodyPr/>
                    <a:lstStyle/>
                    <a:p>
                      <a:pPr marL="0" marR="0" hangingPunct="0">
                        <a:spcBef>
                          <a:spcPts val="0"/>
                        </a:spcBef>
                        <a:spcAft>
                          <a:spcPts val="0"/>
                        </a:spcAft>
                        <a:tabLst>
                          <a:tab pos="180340" algn="l"/>
                          <a:tab pos="360045" algn="l"/>
                          <a:tab pos="457200" algn="l"/>
                        </a:tabLst>
                      </a:pPr>
                      <a:r>
                        <a:rPr lang="en-GB" sz="1400" dirty="0">
                          <a:solidFill>
                            <a:srgbClr val="000000"/>
                          </a:solidFill>
                          <a:effectLst/>
                          <a:latin typeface="+mn-lt"/>
                          <a:ea typeface="Times New Roman" panose="02020603050405020304" pitchFamily="18" charset="0"/>
                          <a:cs typeface="Times New Roman" panose="02020603050405020304" pitchFamily="18" charset="0"/>
                        </a:rPr>
                        <a:t>Study on architecture enhancements for 3GPP support of advanced V2X services - Phase 2</a:t>
                      </a:r>
                      <a:endParaRPr lang="en-US" sz="1400" dirty="0">
                        <a:solidFill>
                          <a:srgbClr val="000000"/>
                        </a:solidFill>
                        <a:effectLst/>
                        <a:latin typeface="+mn-lt"/>
                        <a:ea typeface="Times New Roman" panose="02020603050405020304" pitchFamily="18" charset="0"/>
                        <a:cs typeface="Times New Roman" panose="02020603050405020304" pitchFamily="18" charset="0"/>
                      </a:endParaRPr>
                    </a:p>
                  </a:txBody>
                  <a:tcPr marL="68580" marR="68580" anchor="ctr"/>
                </a:tc>
                <a:extLst>
                  <a:ext uri="{0D108BD9-81ED-4DB2-BD59-A6C34878D82A}">
                    <a16:rowId xmlns:a16="http://schemas.microsoft.com/office/drawing/2014/main" val="3166857451"/>
                  </a:ext>
                </a:extLst>
              </a:tr>
            </a:tbl>
          </a:graphicData>
        </a:graphic>
      </p:graphicFrame>
    </p:spTree>
    <p:extLst>
      <p:ext uri="{BB962C8B-B14F-4D97-AF65-F5344CB8AC3E}">
        <p14:creationId xmlns:p14="http://schemas.microsoft.com/office/powerpoint/2010/main" val="21439691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de-DE" altLang="de-DE" b="1" dirty="0"/>
              <a:t>1) General Aspects (2/7)</a:t>
            </a:r>
          </a:p>
        </p:txBody>
      </p:sp>
      <p:sp>
        <p:nvSpPr>
          <p:cNvPr id="11267" name="Rectangle 3"/>
          <p:cNvSpPr>
            <a:spLocks noGrp="1"/>
          </p:cNvSpPr>
          <p:nvPr>
            <p:ph idx="1"/>
          </p:nvPr>
        </p:nvSpPr>
        <p:spPr>
          <a:xfrm>
            <a:off x="488950" y="1647687"/>
            <a:ext cx="8119533" cy="4376738"/>
          </a:xfrm>
        </p:spPr>
        <p:txBody>
          <a:bodyPr/>
          <a:lstStyle/>
          <a:p>
            <a:pPr eaLnBrk="1" hangingPunct="1"/>
            <a:r>
              <a:rPr lang="en-GB" altLang="ko-KR" dirty="0">
                <a:ea typeface="Gulim" panose="020B0600000101010101" pitchFamily="34" charset="-127"/>
                <a:cs typeface="Arial" panose="020B0604020202020204" pitchFamily="34" charset="0"/>
              </a:rPr>
              <a:t>SA2 WG leadership</a:t>
            </a:r>
          </a:p>
          <a:p>
            <a:pPr lvl="1" eaLnBrk="1" hangingPunct="1"/>
            <a:r>
              <a:rPr lang="en-GB" altLang="ko-KR" sz="2000" b="1" dirty="0">
                <a:latin typeface="Arial" panose="020B0604020202020204" pitchFamily="34" charset="0"/>
                <a:ea typeface="Gulim" panose="020B0600000101010101" pitchFamily="34" charset="-127"/>
                <a:cs typeface="Arial" panose="020B0604020202020204" pitchFamily="34" charset="0"/>
              </a:rPr>
              <a:t>Chairman</a:t>
            </a:r>
            <a:r>
              <a:rPr lang="en-GB" altLang="ko-KR" sz="2000" dirty="0">
                <a:latin typeface="Arial" panose="020B0604020202020204" pitchFamily="34" charset="0"/>
                <a:ea typeface="Gulim" panose="020B0600000101010101" pitchFamily="34" charset="-127"/>
                <a:cs typeface="Arial" panose="020B0604020202020204" pitchFamily="34" charset="0"/>
              </a:rPr>
              <a:t>: Puneet Jain (Intel)</a:t>
            </a:r>
          </a:p>
          <a:p>
            <a:pPr lvl="1" eaLnBrk="1" hangingPunct="1"/>
            <a:r>
              <a:rPr lang="en-GB" altLang="ko-KR" sz="2000" b="1" dirty="0">
                <a:latin typeface="Arial" panose="020B0604020202020204" pitchFamily="34" charset="0"/>
                <a:ea typeface="Gulim" panose="020B0600000101010101" pitchFamily="34" charset="-127"/>
                <a:cs typeface="Arial" panose="020B0604020202020204" pitchFamily="34" charset="0"/>
              </a:rPr>
              <a:t>Vice Chairmen</a:t>
            </a:r>
            <a:r>
              <a:rPr lang="en-GB" altLang="ko-KR" sz="2000" dirty="0">
                <a:latin typeface="Arial" panose="020B0604020202020204" pitchFamily="34" charset="0"/>
                <a:ea typeface="Gulim" panose="020B0600000101010101" pitchFamily="34" charset="-127"/>
                <a:cs typeface="Arial" panose="020B0604020202020204" pitchFamily="34" charset="0"/>
              </a:rPr>
              <a:t>: Tao Sun (CMCC), Andrew Bennett (Samsung)</a:t>
            </a:r>
          </a:p>
          <a:p>
            <a:pPr lvl="1" eaLnBrk="1" hangingPunct="1"/>
            <a:r>
              <a:rPr lang="en-GB" altLang="ko-KR" sz="2000" b="1" dirty="0">
                <a:latin typeface="Arial" panose="020B0604020202020204" pitchFamily="34" charset="0"/>
                <a:ea typeface="Gulim" panose="020B0600000101010101" pitchFamily="34" charset="-127"/>
                <a:cs typeface="Arial" panose="020B0604020202020204" pitchFamily="34" charset="0"/>
              </a:rPr>
              <a:t>Secretary</a:t>
            </a:r>
            <a:r>
              <a:rPr lang="en-GB" altLang="ko-KR" sz="2000" dirty="0">
                <a:latin typeface="Arial" panose="020B0604020202020204" pitchFamily="34" charset="0"/>
                <a:ea typeface="Gulim" panose="020B0600000101010101" pitchFamily="34" charset="-127"/>
                <a:cs typeface="Arial" panose="020B0604020202020204" pitchFamily="34" charset="0"/>
              </a:rPr>
              <a:t>: Maurice Pope (MCC)</a:t>
            </a:r>
          </a:p>
          <a:p>
            <a:pPr marL="457200" lvl="1" indent="0" eaLnBrk="1" hangingPunct="1">
              <a:buNone/>
            </a:pPr>
            <a:endParaRPr lang="en-GB" altLang="de-DE" sz="2000" b="1" dirty="0">
              <a:solidFill>
                <a:srgbClr val="7030A0"/>
              </a:solidFill>
              <a:latin typeface="Arial" panose="020B0604020202020204" pitchFamily="34" charset="0"/>
              <a:ea typeface="Gulim" panose="020B0600000101010101" pitchFamily="34" charset="-127"/>
              <a:cs typeface="Arial" panose="020B0604020202020204" pitchFamily="34" charset="0"/>
            </a:endParaRPr>
          </a:p>
          <a:p>
            <a:pPr eaLnBrk="1" hangingPunct="1"/>
            <a:r>
              <a:rPr lang="en-GB" altLang="ko-KR" sz="2400" dirty="0">
                <a:latin typeface="Arial" panose="020B0604020202020204" pitchFamily="34" charset="0"/>
                <a:ea typeface="Gulim" panose="020B0600000101010101" pitchFamily="34" charset="-127"/>
                <a:cs typeface="Arial" panose="020B0604020202020204" pitchFamily="34" charset="0"/>
              </a:rPr>
              <a:t> </a:t>
            </a:r>
            <a:r>
              <a:rPr lang="en-GB" altLang="ko-KR" dirty="0">
                <a:ea typeface="Gulim" panose="020B0600000101010101" pitchFamily="34" charset="-127"/>
                <a:cs typeface="Arial" panose="020B0604020202020204" pitchFamily="34" charset="0"/>
              </a:rPr>
              <a:t>Parallel sessions held in the last plenary cycle</a:t>
            </a:r>
          </a:p>
          <a:p>
            <a:pPr lvl="1" eaLnBrk="1" hangingPunct="1"/>
            <a:r>
              <a:rPr lang="en-GB" altLang="ko-KR" sz="2000" dirty="0">
                <a:latin typeface="Arial" panose="020B0604020202020204" pitchFamily="34" charset="0"/>
                <a:ea typeface="Gulim" panose="020B0600000101010101" pitchFamily="34" charset="-127"/>
                <a:cs typeface="Arial" panose="020B0604020202020204" pitchFamily="34" charset="0"/>
              </a:rPr>
              <a:t>SA2 has one main session and 2 parallel sessions for most part. </a:t>
            </a:r>
          </a:p>
          <a:p>
            <a:pPr marL="457200" lvl="1" indent="0" eaLnBrk="1" hangingPunct="1">
              <a:buNone/>
            </a:pPr>
            <a:endParaRPr lang="en-GB" altLang="de-DE" sz="2000" b="1" dirty="0">
              <a:solidFill>
                <a:srgbClr val="7030A0"/>
              </a:solidFill>
              <a:latin typeface="Arial" panose="020B0604020202020204" pitchFamily="34" charset="0"/>
              <a:cs typeface="Arial" panose="020B0604020202020204" pitchFamily="34" charset="0"/>
            </a:endParaRPr>
          </a:p>
          <a:p>
            <a:pPr marL="569913" lvl="1" indent="0" eaLnBrk="1" hangingPunct="1">
              <a:buNone/>
            </a:pPr>
            <a:r>
              <a:rPr lang="en-GB" altLang="de-DE" sz="2000" b="1" dirty="0">
                <a:solidFill>
                  <a:srgbClr val="7030A0"/>
                </a:solidFill>
                <a:latin typeface="Arial" panose="020B0604020202020204" pitchFamily="34" charset="0"/>
                <a:cs typeface="Arial" panose="020B0604020202020204" pitchFamily="34" charset="0"/>
              </a:rPr>
              <a:t>Many thanks to Maurice Pope and parallel session chairs, Andrew Bennett, Tao Sun, and LaeYoung Kim for their outstanding support!</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a:solidFill>
                  <a:schemeClr val="bg1">
                    <a:lumMod val="65000"/>
                  </a:schemeClr>
                </a:solidFill>
              </a:rPr>
              <a:t> 1) General aspects (events since SA#84, statistics, next meetings)</a:t>
            </a:r>
          </a:p>
          <a:p>
            <a:pPr eaLnBrk="1" hangingPunct="1">
              <a:defRPr/>
            </a:pPr>
            <a:r>
              <a:rPr lang="en-GB" sz="2400" dirty="0">
                <a:solidFill>
                  <a:schemeClr val="bg1">
                    <a:lumMod val="65000"/>
                  </a:schemeClr>
                </a:solidFill>
              </a:rPr>
              <a:t> 2) SA Work Report</a:t>
            </a:r>
          </a:p>
          <a:p>
            <a:pPr lvl="1" eaLnBrk="1" hangingPunct="1">
              <a:defRPr/>
            </a:pPr>
            <a:r>
              <a:rPr lang="en-GB" sz="2000" dirty="0">
                <a:solidFill>
                  <a:schemeClr val="bg1">
                    <a:lumMod val="65000"/>
                  </a:schemeClr>
                </a:solidFill>
              </a:rPr>
              <a:t>2.1) Rel-14 and before Maintenance</a:t>
            </a:r>
          </a:p>
          <a:p>
            <a:pPr lvl="1" eaLnBrk="1" hangingPunct="1">
              <a:defRPr/>
            </a:pPr>
            <a:r>
              <a:rPr lang="en-GB" sz="2000" dirty="0">
                <a:solidFill>
                  <a:schemeClr val="bg1">
                    <a:lumMod val="65000"/>
                  </a:schemeClr>
                </a:solidFill>
              </a:rPr>
              <a:t>2.2) Rel-15 Maintenance and Work</a:t>
            </a:r>
          </a:p>
          <a:p>
            <a:pPr lvl="1" eaLnBrk="1" hangingPunct="1">
              <a:defRPr/>
            </a:pPr>
            <a:r>
              <a:rPr lang="en-GB" sz="2000" dirty="0">
                <a:solidFill>
                  <a:schemeClr val="bg1">
                    <a:lumMod val="65000"/>
                  </a:schemeClr>
                </a:solidFill>
              </a:rPr>
              <a:t>2.3) Rel-16 and later Work and Maintenance</a:t>
            </a:r>
          </a:p>
          <a:p>
            <a:pPr lvl="1" eaLnBrk="1" hangingPunct="1">
              <a:defRPr/>
            </a:pPr>
            <a:r>
              <a:rPr lang="en-GB" sz="2000" dirty="0">
                <a:solidFill>
                  <a:schemeClr val="bg1">
                    <a:lumMod val="65000"/>
                  </a:schemeClr>
                </a:solidFill>
              </a:rPr>
              <a:t>2.4) New and Updated </a:t>
            </a:r>
            <a:r>
              <a:rPr lang="en-GB" sz="2000" dirty="0" err="1">
                <a:solidFill>
                  <a:schemeClr val="bg1">
                    <a:lumMod val="65000"/>
                  </a:schemeClr>
                </a:solidFill>
              </a:rPr>
              <a:t>WIDs</a:t>
            </a:r>
            <a:r>
              <a:rPr lang="en-GB" sz="2000" dirty="0">
                <a:solidFill>
                  <a:schemeClr val="bg1">
                    <a:lumMod val="65000"/>
                  </a:schemeClr>
                </a:solidFill>
              </a:rPr>
              <a:t> and </a:t>
            </a:r>
            <a:r>
              <a:rPr lang="en-GB" sz="2000" dirty="0" err="1">
                <a:solidFill>
                  <a:schemeClr val="bg1">
                    <a:lumMod val="65000"/>
                  </a:schemeClr>
                </a:solidFill>
              </a:rPr>
              <a:t>SIDs</a:t>
            </a:r>
            <a:endParaRPr lang="en-GB" sz="2000" dirty="0">
              <a:solidFill>
                <a:schemeClr val="bg1">
                  <a:lumMod val="65000"/>
                </a:schemeClr>
              </a:solidFill>
            </a:endParaRPr>
          </a:p>
          <a:p>
            <a:pPr lvl="1" eaLnBrk="1" hangingPunct="1">
              <a:defRPr/>
            </a:pPr>
            <a:r>
              <a:rPr lang="en-GB" sz="2000" dirty="0">
                <a:solidFill>
                  <a:schemeClr val="bg1">
                    <a:lumMod val="65000"/>
                  </a:schemeClr>
                </a:solidFill>
              </a:rPr>
              <a:t>2.5) </a:t>
            </a:r>
            <a:r>
              <a:rPr lang="en-GB" sz="2000" dirty="0" err="1">
                <a:solidFill>
                  <a:schemeClr val="bg1">
                    <a:lumMod val="65000"/>
                  </a:schemeClr>
                </a:solidFill>
              </a:rPr>
              <a:t>IETF</a:t>
            </a:r>
            <a:r>
              <a:rPr lang="en-GB" sz="2000" dirty="0">
                <a:solidFill>
                  <a:schemeClr val="bg1">
                    <a:lumMod val="65000"/>
                  </a:schemeClr>
                </a:solidFill>
              </a:rPr>
              <a:t> Dependency Update</a:t>
            </a:r>
          </a:p>
          <a:p>
            <a:pPr eaLnBrk="1" hangingPunct="1">
              <a:defRPr/>
            </a:pPr>
            <a:r>
              <a:rPr lang="en-GB" sz="2400" dirty="0">
                <a:solidFill>
                  <a:schemeClr val="bg1">
                    <a:lumMod val="65000"/>
                  </a:schemeClr>
                </a:solidFill>
              </a:rPr>
              <a:t> 3) Action Items</a:t>
            </a:r>
          </a:p>
          <a:p>
            <a:pPr eaLnBrk="1" hangingPunct="1">
              <a:defRPr/>
            </a:pPr>
            <a:r>
              <a:rPr lang="en-GB" sz="2400" dirty="0">
                <a:solidFill>
                  <a:schemeClr val="bg1">
                    <a:lumMod val="65000"/>
                  </a:schemeClr>
                </a:solidFill>
              </a:rPr>
              <a:t> 4) Documents for Information and Approval</a:t>
            </a:r>
          </a:p>
          <a:p>
            <a:pPr eaLnBrk="1" hangingPunct="1">
              <a:defRPr/>
            </a:pPr>
            <a:r>
              <a:rPr lang="en-GB" sz="2400" dirty="0">
                <a:solidFill>
                  <a:schemeClr val="bg1">
                    <a:lumMod val="65000"/>
                  </a:schemeClr>
                </a:solidFill>
              </a:rPr>
              <a:t> </a:t>
            </a:r>
            <a:r>
              <a:rPr lang="en-GB" sz="2400" b="1" i="1" dirty="0"/>
              <a:t>5) Collected Items requiring action from SA</a:t>
            </a:r>
          </a:p>
        </p:txBody>
      </p:sp>
      <p:sp>
        <p:nvSpPr>
          <p:cNvPr id="50180" name="Text Box 3"/>
          <p:cNvSpPr txBox="1">
            <a:spLocks noChangeArrowheads="1"/>
          </p:cNvSpPr>
          <p:nvPr/>
        </p:nvSpPr>
        <p:spPr bwMode="auto">
          <a:xfrm>
            <a:off x="77788" y="53371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pPr eaLnBrk="1" hangingPunct="1"/>
            <a:r>
              <a:rPr lang="en-GB" altLang="de-DE" b="1" dirty="0"/>
              <a:t>5) Collected Items requiring action </a:t>
            </a:r>
            <a:br>
              <a:rPr lang="en-GB" altLang="de-DE" b="1" dirty="0"/>
            </a:br>
            <a:r>
              <a:rPr lang="en-GB" altLang="de-DE" b="1" dirty="0"/>
              <a:t>from SA</a:t>
            </a:r>
            <a:endParaRPr lang="de-DE" altLang="de-DE" b="1" dirty="0"/>
          </a:p>
        </p:txBody>
      </p:sp>
      <p:sp>
        <p:nvSpPr>
          <p:cNvPr id="51203" name="Content Placeholder 2"/>
          <p:cNvSpPr>
            <a:spLocks noGrp="1"/>
          </p:cNvSpPr>
          <p:nvPr>
            <p:ph idx="1"/>
          </p:nvPr>
        </p:nvSpPr>
        <p:spPr>
          <a:xfrm>
            <a:off x="457200" y="1921164"/>
            <a:ext cx="8372764" cy="4204999"/>
          </a:xfrm>
        </p:spPr>
        <p:txBody>
          <a:bodyPr/>
          <a:lstStyle/>
          <a:p>
            <a:pPr eaLnBrk="1" hangingPunct="1">
              <a:spcBef>
                <a:spcPts val="600"/>
              </a:spcBef>
              <a:spcAft>
                <a:spcPts val="1200"/>
              </a:spcAft>
              <a:defRPr/>
            </a:pPr>
            <a:r>
              <a:rPr lang="en-US" sz="2600" dirty="0">
                <a:solidFill>
                  <a:srgbClr val="FF0000"/>
                </a:solidFill>
              </a:rPr>
              <a:t>1) Approval of provided TR/TSs (</a:t>
            </a:r>
            <a:r>
              <a:rPr lang="en-US" sz="2600" i="1" dirty="0">
                <a:solidFill>
                  <a:srgbClr val="FF0000"/>
                </a:solidFill>
              </a:rPr>
              <a:t>please see slide 47</a:t>
            </a:r>
            <a:r>
              <a:rPr lang="en-US" sz="2600" dirty="0">
                <a:solidFill>
                  <a:srgbClr val="FF0000"/>
                </a:solidFill>
              </a:rPr>
              <a:t>)</a:t>
            </a:r>
          </a:p>
          <a:p>
            <a:pPr eaLnBrk="1" hangingPunct="1">
              <a:spcBef>
                <a:spcPts val="600"/>
              </a:spcBef>
              <a:spcAft>
                <a:spcPts val="1200"/>
              </a:spcAft>
              <a:defRPr/>
            </a:pPr>
            <a:r>
              <a:rPr lang="en-US" sz="2600" dirty="0">
                <a:solidFill>
                  <a:srgbClr val="FF0000"/>
                </a:solidFill>
              </a:rPr>
              <a:t>2) Approval of new/revised WIDs (</a:t>
            </a:r>
            <a:r>
              <a:rPr lang="en-US" sz="2600" i="1" dirty="0">
                <a:solidFill>
                  <a:srgbClr val="FF0000"/>
                </a:solidFill>
              </a:rPr>
              <a:t>please see slide 48, 49</a:t>
            </a:r>
            <a:r>
              <a:rPr lang="en-US" sz="2600" dirty="0">
                <a:solidFill>
                  <a:srgbClr val="FF0000"/>
                </a:solidFill>
              </a:rPr>
              <a:t>)</a:t>
            </a:r>
          </a:p>
          <a:p>
            <a:pPr eaLnBrk="1" hangingPunct="1">
              <a:spcBef>
                <a:spcPts val="600"/>
              </a:spcBef>
              <a:spcAft>
                <a:spcPts val="1200"/>
              </a:spcAft>
              <a:defRPr/>
            </a:pPr>
            <a:r>
              <a:rPr lang="en-US" sz="2600" dirty="0">
                <a:solidFill>
                  <a:srgbClr val="FF0000"/>
                </a:solidFill>
              </a:rPr>
              <a:t>3) Provide SA2 with list of Rel-17 study/work items to be prioritized in Rel-17 timeframe, taking SA2 endorsed work plan into consideration (</a:t>
            </a:r>
            <a:r>
              <a:rPr lang="en-US" sz="2600" i="1" dirty="0">
                <a:solidFill>
                  <a:srgbClr val="FF0000"/>
                </a:solidFill>
              </a:rPr>
              <a:t>please see slide 45</a:t>
            </a:r>
            <a:r>
              <a:rPr lang="en-US" sz="2600" dirty="0">
                <a:solidFill>
                  <a:srgbClr val="FF0000"/>
                </a:solidFill>
              </a:rPr>
              <a:t>)</a:t>
            </a:r>
          </a:p>
          <a:p>
            <a:pPr eaLnBrk="1" hangingPunct="1">
              <a:spcBef>
                <a:spcPts val="600"/>
              </a:spcBef>
              <a:spcAft>
                <a:spcPts val="600"/>
              </a:spcAft>
              <a:buFont typeface="+mj-lt"/>
              <a:buAutoNum type="arabicPeriod"/>
              <a:defRPr/>
            </a:pPr>
            <a:endParaRPr lang="de-DE" altLang="de-DE" dirty="0">
              <a:solidFill>
                <a:srgbClr val="FF0000"/>
              </a:solidFill>
            </a:endParaRPr>
          </a:p>
          <a:p>
            <a:pPr marL="0" lvl="2" indent="0" eaLnBrk="1" hangingPunct="1">
              <a:spcBef>
                <a:spcPts val="0"/>
              </a:spcBef>
              <a:spcAft>
                <a:spcPts val="600"/>
              </a:spcAft>
              <a:buNone/>
            </a:pPr>
            <a:endParaRPr lang="de-DE" altLang="de-DE" dirty="0">
              <a:solidFill>
                <a:srgbClr val="FF0000"/>
              </a:solidFill>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txBox="1">
            <a:spLocks/>
          </p:cNvSpPr>
          <p:nvPr/>
        </p:nvSpPr>
        <p:spPr bwMode="auto">
          <a:xfrm>
            <a:off x="527368" y="667789"/>
            <a:ext cx="7772400" cy="797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eaLnBrk="1" hangingPunct="1">
              <a:buFontTx/>
              <a:buNone/>
            </a:pPr>
            <a:r>
              <a:rPr lang="en-US" altLang="de-DE" sz="4400" dirty="0"/>
              <a:t>Thank You!</a:t>
            </a:r>
            <a:endParaRPr lang="en-US" altLang="de-DE" sz="4400" dirty="0">
              <a:solidFill>
                <a:srgbClr val="FF0000"/>
              </a:solidFill>
            </a:endParaRPr>
          </a:p>
          <a:p>
            <a:pPr algn="ctr" eaLnBrk="1" hangingPunct="1">
              <a:buFontTx/>
              <a:buNone/>
            </a:pPr>
            <a:endParaRPr lang="en-US" altLang="de-DE" sz="4400" dirty="0"/>
          </a:p>
        </p:txBody>
      </p:sp>
      <p:pic>
        <p:nvPicPr>
          <p:cNvPr id="3" name="Picture 2">
            <a:extLst>
              <a:ext uri="{FF2B5EF4-FFF2-40B4-BE49-F238E27FC236}">
                <a16:creationId xmlns:a16="http://schemas.microsoft.com/office/drawing/2014/main" id="{1E375F6F-D054-45DD-AC09-FFFD0C1B9F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9891" y="1537899"/>
            <a:ext cx="7121236" cy="4747490"/>
          </a:xfrm>
          <a:prstGeom prst="rect">
            <a:avLst/>
          </a:prstGeom>
        </p:spPr>
      </p:pic>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de-DE" altLang="de-DE" b="1" dirty="0"/>
              <a:t>1) General Aspects (3/7)</a:t>
            </a:r>
          </a:p>
        </p:txBody>
      </p:sp>
      <p:sp>
        <p:nvSpPr>
          <p:cNvPr id="3075" name="Content Placeholder 2"/>
          <p:cNvSpPr>
            <a:spLocks noGrp="1"/>
          </p:cNvSpPr>
          <p:nvPr>
            <p:ph idx="1"/>
          </p:nvPr>
        </p:nvSpPr>
        <p:spPr>
          <a:xfrm>
            <a:off x="457200" y="1395413"/>
            <a:ext cx="8229600" cy="2465387"/>
          </a:xfrm>
        </p:spPr>
        <p:txBody>
          <a:bodyPr/>
          <a:lstStyle/>
          <a:p>
            <a:pPr>
              <a:lnSpc>
                <a:spcPct val="80000"/>
              </a:lnSpc>
              <a:buFontTx/>
              <a:buNone/>
            </a:pPr>
            <a:r>
              <a:rPr lang="en-GB" altLang="ko-KR" sz="2400" u="sng" dirty="0">
                <a:latin typeface="Arial" panose="020B0604020202020204" pitchFamily="34" charset="0"/>
                <a:ea typeface="Gulim" panose="020B0600000101010101" pitchFamily="34" charset="-127"/>
              </a:rPr>
              <a:t>Statistics</a:t>
            </a:r>
            <a:r>
              <a:rPr lang="en-US" altLang="de-DE" sz="2400" u="sng" dirty="0">
                <a:latin typeface="Arial" panose="020B0604020202020204" pitchFamily="34" charset="0"/>
              </a:rPr>
              <a:t> at SA WG2 #134</a:t>
            </a:r>
            <a:r>
              <a:rPr lang="en-US" altLang="de-DE" sz="1900" u="sng" dirty="0">
                <a:latin typeface="Arial" panose="020B0604020202020204" pitchFamily="34" charset="0"/>
              </a:rPr>
              <a:t>:</a:t>
            </a:r>
          </a:p>
          <a:p>
            <a:pPr>
              <a:lnSpc>
                <a:spcPct val="80000"/>
              </a:lnSpc>
            </a:pPr>
            <a:r>
              <a:rPr lang="en-GB" altLang="ko-KR" sz="2000" dirty="0">
                <a:solidFill>
                  <a:srgbClr val="FF0000"/>
                </a:solidFill>
                <a:latin typeface="Arial" panose="020B0604020202020204" pitchFamily="34" charset="0"/>
                <a:ea typeface="Gulim" panose="020B0600000101010101" pitchFamily="34" charset="-127"/>
              </a:rPr>
              <a:t>229</a:t>
            </a:r>
            <a:r>
              <a:rPr lang="en-GB" altLang="ko-KR" sz="2000" dirty="0">
                <a:solidFill>
                  <a:srgbClr val="000000"/>
                </a:solidFill>
                <a:latin typeface="Arial" panose="020B0604020202020204" pitchFamily="34" charset="0"/>
                <a:ea typeface="Gulim" panose="020B0600000101010101" pitchFamily="34" charset="-127"/>
              </a:rPr>
              <a:t> delegates ‘attended’ (</a:t>
            </a:r>
            <a:r>
              <a:rPr lang="en-GB" altLang="ko-KR" sz="2000" i="1" dirty="0">
                <a:solidFill>
                  <a:srgbClr val="000000"/>
                </a:solidFill>
                <a:latin typeface="Arial" panose="020B0604020202020204" pitchFamily="34" charset="0"/>
                <a:ea typeface="Gulim" panose="020B0600000101010101" pitchFamily="34" charset="-127"/>
              </a:rPr>
              <a:t>checked-in</a:t>
            </a:r>
            <a:r>
              <a:rPr lang="en-GB" altLang="ko-KR" sz="2000" dirty="0">
                <a:solidFill>
                  <a:srgbClr val="000000"/>
                </a:solidFill>
                <a:latin typeface="Arial" panose="020B0604020202020204" pitchFamily="34" charset="0"/>
                <a:ea typeface="Gulim" panose="020B0600000101010101" pitchFamily="34" charset="-127"/>
              </a:rPr>
              <a:t>) </a:t>
            </a:r>
            <a:r>
              <a:rPr lang="en-GB" altLang="ko-KR" sz="2000" dirty="0">
                <a:solidFill>
                  <a:srgbClr val="FF0000"/>
                </a:solidFill>
                <a:latin typeface="Arial" panose="020B0604020202020204" pitchFamily="34" charset="0"/>
                <a:ea typeface="Gulim" panose="020B0600000101010101" pitchFamily="34" charset="-127"/>
              </a:rPr>
              <a:t>SA WG2 #134</a:t>
            </a:r>
            <a:endParaRPr lang="en-GB" altLang="ko-KR" sz="2000" u="sng" dirty="0">
              <a:solidFill>
                <a:srgbClr val="FF0000"/>
              </a:solidFill>
              <a:latin typeface="Arial" panose="020B0604020202020204" pitchFamily="34" charset="0"/>
              <a:ea typeface="Gulim" panose="020B0600000101010101" pitchFamily="34" charset="-127"/>
            </a:endParaRPr>
          </a:p>
          <a:p>
            <a:pPr lvl="1">
              <a:lnSpc>
                <a:spcPct val="80000"/>
              </a:lnSpc>
            </a:pPr>
            <a:r>
              <a:rPr lang="en-US" altLang="ko-KR" sz="1600" dirty="0">
                <a:solidFill>
                  <a:srgbClr val="FF0000"/>
                </a:solidFill>
                <a:latin typeface="Arial" panose="020B0604020202020204" pitchFamily="34" charset="0"/>
                <a:ea typeface="Gulim" panose="020B0600000101010101" pitchFamily="34" charset="-127"/>
                <a:cs typeface="Arial" panose="020B0604020202020204" pitchFamily="34" charset="0"/>
              </a:rPr>
              <a:t>1625</a:t>
            </a:r>
            <a:r>
              <a:rPr lang="en-US" altLang="ko-KR" sz="1600" dirty="0">
                <a:latin typeface="Arial" panose="020B0604020202020204" pitchFamily="34" charset="0"/>
                <a:ea typeface="Gulim" panose="020B0600000101010101" pitchFamily="34" charset="-127"/>
                <a:cs typeface="Arial" panose="020B0604020202020204" pitchFamily="34" charset="0"/>
              </a:rPr>
              <a:t> documents, </a:t>
            </a:r>
            <a:r>
              <a:rPr lang="en-GB" altLang="ko-KR" sz="1600" dirty="0">
                <a:solidFill>
                  <a:srgbClr val="FF0000"/>
                </a:solidFill>
                <a:latin typeface="Arial" panose="020B0604020202020204" pitchFamily="34" charset="0"/>
                <a:ea typeface="Gulim" panose="020B0600000101010101" pitchFamily="34" charset="-127"/>
                <a:cs typeface="Arial" panose="020B0604020202020204" pitchFamily="34" charset="0"/>
              </a:rPr>
              <a:t>1370</a:t>
            </a:r>
            <a:r>
              <a:rPr lang="en-GB" altLang="ko-KR" sz="1600" dirty="0">
                <a:solidFill>
                  <a:srgbClr val="000000"/>
                </a:solidFill>
                <a:latin typeface="Arial" panose="020B0604020202020204" pitchFamily="34" charset="0"/>
                <a:ea typeface="Gulim" panose="020B0600000101010101" pitchFamily="34" charset="-127"/>
                <a:cs typeface="Arial" panose="020B0604020202020204" pitchFamily="34" charset="0"/>
              </a:rPr>
              <a:t> </a:t>
            </a:r>
            <a:r>
              <a:rPr lang="en-US" altLang="ko-KR" sz="1600" dirty="0" err="1">
                <a:latin typeface="Arial" panose="020B0604020202020204" pitchFamily="34" charset="0"/>
                <a:ea typeface="Gulim" panose="020B0600000101010101" pitchFamily="34" charset="-127"/>
              </a:rPr>
              <a:t>Tdocs</a:t>
            </a:r>
            <a:r>
              <a:rPr lang="en-US" altLang="ko-KR" sz="1600" dirty="0">
                <a:latin typeface="Arial" panose="020B0604020202020204" pitchFamily="34" charset="0"/>
                <a:ea typeface="Gulim" panose="020B0600000101010101" pitchFamily="34" charset="-127"/>
              </a:rPr>
              <a:t> handled (including revisions), including</a:t>
            </a:r>
          </a:p>
          <a:p>
            <a:pPr lvl="2">
              <a:lnSpc>
                <a:spcPct val="80000"/>
              </a:lnSpc>
            </a:pPr>
            <a:r>
              <a:rPr lang="en-GB" altLang="ko-KR" sz="1400" dirty="0">
                <a:solidFill>
                  <a:srgbClr val="FF0000"/>
                </a:solidFill>
                <a:latin typeface="Arial" panose="020B0604020202020204" pitchFamily="34" charset="0"/>
                <a:ea typeface="Gulim" panose="020B0600000101010101" pitchFamily="34" charset="-127"/>
              </a:rPr>
              <a:t>1252</a:t>
            </a:r>
            <a:r>
              <a:rPr lang="en-GB" altLang="ko-KR" sz="1400" dirty="0">
                <a:solidFill>
                  <a:srgbClr val="000000"/>
                </a:solidFill>
                <a:latin typeface="Arial" panose="020B0604020202020204" pitchFamily="34" charset="0"/>
                <a:ea typeface="Gulim" panose="020B0600000101010101" pitchFamily="34" charset="-127"/>
              </a:rPr>
              <a:t> </a:t>
            </a:r>
            <a:r>
              <a:rPr lang="en-US" altLang="ko-KR" sz="1400" dirty="0">
                <a:latin typeface="Arial" panose="020B0604020202020204" pitchFamily="34" charset="0"/>
                <a:ea typeface="Gulim" panose="020B0600000101010101" pitchFamily="34" charset="-127"/>
              </a:rPr>
              <a:t>CRs (including revisions)</a:t>
            </a:r>
          </a:p>
          <a:p>
            <a:pPr lvl="2">
              <a:lnSpc>
                <a:spcPct val="80000"/>
              </a:lnSpc>
            </a:pPr>
            <a:r>
              <a:rPr lang="en-US" altLang="ko-KR" sz="1400" dirty="0">
                <a:latin typeface="Arial" panose="020B0604020202020204" pitchFamily="34" charset="0"/>
                <a:ea typeface="Gulim" panose="020B0600000101010101" pitchFamily="34" charset="-127"/>
              </a:rPr>
              <a:t>  </a:t>
            </a:r>
            <a:r>
              <a:rPr lang="en-US" altLang="ko-KR" sz="1400" dirty="0">
                <a:solidFill>
                  <a:srgbClr val="FF0000"/>
                </a:solidFill>
                <a:latin typeface="Arial" panose="020B0604020202020204" pitchFamily="34" charset="0"/>
                <a:ea typeface="Gulim" panose="020B0600000101010101" pitchFamily="34" charset="-127"/>
              </a:rPr>
              <a:t>48</a:t>
            </a:r>
            <a:r>
              <a:rPr lang="en-US" altLang="ko-KR" sz="1400" dirty="0">
                <a:latin typeface="Arial" panose="020B0604020202020204" pitchFamily="34" charset="0"/>
                <a:ea typeface="Gulim" panose="020B0600000101010101" pitchFamily="34" charset="-127"/>
              </a:rPr>
              <a:t> Incoming LSs, of which </a:t>
            </a:r>
            <a:r>
              <a:rPr lang="en-GB" altLang="ko-KR" sz="1400" dirty="0">
                <a:solidFill>
                  <a:srgbClr val="FF0000"/>
                </a:solidFill>
                <a:latin typeface="Arial" panose="020B0604020202020204" pitchFamily="34" charset="0"/>
                <a:ea typeface="Gulim" panose="020B0600000101010101" pitchFamily="34" charset="-127"/>
              </a:rPr>
              <a:t>7</a:t>
            </a:r>
            <a:r>
              <a:rPr lang="en-GB" altLang="ko-KR" sz="1400" dirty="0">
                <a:solidFill>
                  <a:srgbClr val="000000"/>
                </a:solidFill>
                <a:latin typeface="Arial" panose="020B0604020202020204" pitchFamily="34" charset="0"/>
                <a:ea typeface="Gulim" panose="020B0600000101010101" pitchFamily="34" charset="-127"/>
              </a:rPr>
              <a:t> </a:t>
            </a:r>
            <a:r>
              <a:rPr lang="en-US" altLang="ko-KR" sz="1400" dirty="0">
                <a:latin typeface="Arial" panose="020B0604020202020204" pitchFamily="34" charset="0"/>
                <a:ea typeface="Gulim" panose="020B0600000101010101" pitchFamily="34" charset="-127"/>
              </a:rPr>
              <a:t>were postponed</a:t>
            </a:r>
          </a:p>
          <a:p>
            <a:pPr lvl="2">
              <a:lnSpc>
                <a:spcPct val="80000"/>
              </a:lnSpc>
            </a:pPr>
            <a:r>
              <a:rPr lang="de-DE" altLang="ko-KR" sz="1400" dirty="0">
                <a:solidFill>
                  <a:srgbClr val="FF0000"/>
                </a:solidFill>
                <a:latin typeface="Arial" panose="020B0604020202020204" pitchFamily="34" charset="0"/>
                <a:ea typeface="Gulim" panose="020B0600000101010101" pitchFamily="34" charset="-127"/>
              </a:rPr>
              <a:t>  27</a:t>
            </a:r>
            <a:r>
              <a:rPr lang="de-DE" altLang="ko-KR" sz="1400" dirty="0">
                <a:latin typeface="Arial" panose="020B0604020202020204" pitchFamily="34" charset="0"/>
                <a:ea typeface="Gulim" panose="020B0600000101010101" pitchFamily="34" charset="-127"/>
              </a:rPr>
              <a:t> </a:t>
            </a:r>
            <a:r>
              <a:rPr lang="en-US" altLang="ko-KR" sz="1400" dirty="0">
                <a:latin typeface="Arial" panose="020B0604020202020204" pitchFamily="34" charset="0"/>
                <a:ea typeface="Gulim" panose="020B0600000101010101" pitchFamily="34" charset="-127"/>
              </a:rPr>
              <a:t>Outgoing LSs Approved</a:t>
            </a:r>
          </a:p>
          <a:p>
            <a:pPr lvl="1">
              <a:lnSpc>
                <a:spcPct val="80000"/>
              </a:lnSpc>
            </a:pPr>
            <a:r>
              <a:rPr lang="en-GB" altLang="ko-KR" sz="1600" dirty="0">
                <a:solidFill>
                  <a:srgbClr val="000000"/>
                </a:solidFill>
                <a:latin typeface="Arial" panose="020B0604020202020204" pitchFamily="34" charset="0"/>
                <a:ea typeface="Gulim" panose="020B0600000101010101" pitchFamily="34" charset="-127"/>
              </a:rPr>
              <a:t>  </a:t>
            </a:r>
            <a:r>
              <a:rPr lang="en-GB" altLang="ko-KR" sz="1600" dirty="0">
                <a:solidFill>
                  <a:srgbClr val="FF0000"/>
                </a:solidFill>
                <a:latin typeface="Arial" panose="020B0604020202020204" pitchFamily="34" charset="0"/>
                <a:ea typeface="Gulim" panose="020B0600000101010101" pitchFamily="34" charset="-127"/>
              </a:rPr>
              <a:t>255</a:t>
            </a:r>
            <a:r>
              <a:rPr lang="en-GB" altLang="ko-KR" sz="1600" dirty="0">
                <a:solidFill>
                  <a:srgbClr val="000000"/>
                </a:solidFill>
                <a:latin typeface="Arial" panose="020B0604020202020204" pitchFamily="34" charset="0"/>
                <a:ea typeface="Gulim" panose="020B0600000101010101" pitchFamily="34" charset="-127"/>
              </a:rPr>
              <a:t> </a:t>
            </a:r>
            <a:r>
              <a:rPr lang="en-US" altLang="ko-KR" sz="1600" dirty="0" err="1">
                <a:latin typeface="Arial" panose="020B0604020202020204" pitchFamily="34" charset="0"/>
                <a:ea typeface="Gulim" panose="020B0600000101010101" pitchFamily="34" charset="-127"/>
              </a:rPr>
              <a:t>Tdocs</a:t>
            </a:r>
            <a:r>
              <a:rPr lang="en-US" altLang="ko-KR" sz="1600" dirty="0">
                <a:latin typeface="Arial" panose="020B0604020202020204" pitchFamily="34" charset="0"/>
                <a:ea typeface="Gulim" panose="020B0600000101010101" pitchFamily="34" charset="-127"/>
              </a:rPr>
              <a:t> postponed / not handled</a:t>
            </a:r>
          </a:p>
          <a:p>
            <a:pPr>
              <a:lnSpc>
                <a:spcPct val="80000"/>
              </a:lnSpc>
            </a:pPr>
            <a:r>
              <a:rPr lang="en-US" altLang="ko-KR" sz="2000" dirty="0">
                <a:latin typeface="Arial" panose="020B0604020202020204" pitchFamily="34" charset="0"/>
                <a:ea typeface="Gulim" panose="020B0600000101010101" pitchFamily="34" charset="-127"/>
              </a:rPr>
              <a:t> Total CRs agreed: </a:t>
            </a:r>
            <a:r>
              <a:rPr lang="de-DE" altLang="ko-KR" sz="2000" dirty="0">
                <a:solidFill>
                  <a:srgbClr val="FF0000"/>
                </a:solidFill>
                <a:latin typeface="Arial" panose="020B0604020202020204" pitchFamily="34" charset="0"/>
                <a:ea typeface="Gulim" panose="020B0600000101010101" pitchFamily="34" charset="-127"/>
              </a:rPr>
              <a:t>299 </a:t>
            </a:r>
            <a:r>
              <a:rPr lang="de-DE" altLang="ko-KR" sz="1400" dirty="0">
                <a:solidFill>
                  <a:srgbClr val="FF0000"/>
                </a:solidFill>
                <a:latin typeface="Arial" panose="020B0604020202020204" pitchFamily="34" charset="0"/>
                <a:ea typeface="Gulim" panose="020B0600000101010101" pitchFamily="34" charset="-127"/>
              </a:rPr>
              <a:t>(of which, 2 conditionally approved) </a:t>
            </a:r>
          </a:p>
          <a:p>
            <a:pPr>
              <a:lnSpc>
                <a:spcPct val="80000"/>
              </a:lnSpc>
              <a:buFontTx/>
              <a:buNone/>
            </a:pPr>
            <a:endParaRPr lang="en-US" altLang="ko-KR" sz="2000" b="1" dirty="0">
              <a:latin typeface="Arial" panose="020B0604020202020204" pitchFamily="34" charset="0"/>
              <a:ea typeface="Gulim" panose="020B0600000101010101" pitchFamily="34" charset="-127"/>
            </a:endParaRPr>
          </a:p>
          <a:p>
            <a:pPr>
              <a:lnSpc>
                <a:spcPct val="80000"/>
              </a:lnSpc>
              <a:buFontTx/>
              <a:buNone/>
            </a:pPr>
            <a:endParaRPr lang="en-US" altLang="ko-KR" sz="2000" b="1" dirty="0">
              <a:latin typeface="Arial" panose="020B0604020202020204" pitchFamily="34" charset="0"/>
              <a:ea typeface="Gulim" panose="020B0600000101010101" pitchFamily="34" charset="-127"/>
            </a:endParaRPr>
          </a:p>
        </p:txBody>
      </p:sp>
      <p:sp>
        <p:nvSpPr>
          <p:cNvPr id="3076" name="Rectangle 4"/>
          <p:cNvSpPr>
            <a:spLocks noChangeArrowheads="1"/>
          </p:cNvSpPr>
          <p:nvPr/>
        </p:nvSpPr>
        <p:spPr bwMode="auto">
          <a:xfrm>
            <a:off x="457200" y="4327092"/>
            <a:ext cx="8255000"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pPr>
            <a:r>
              <a:rPr lang="en-GB" altLang="ko-KR" sz="1800" dirty="0">
                <a:solidFill>
                  <a:srgbClr val="FF0000"/>
                </a:solidFill>
                <a:ea typeface="Gulim" panose="020B0600000101010101" pitchFamily="34" charset="-127"/>
              </a:rPr>
              <a:t>656</a:t>
            </a:r>
            <a:r>
              <a:rPr lang="en-GB" altLang="ko-KR" sz="1800" dirty="0">
                <a:solidFill>
                  <a:srgbClr val="000000"/>
                </a:solidFill>
                <a:ea typeface="Gulim" panose="020B0600000101010101" pitchFamily="34" charset="-127"/>
              </a:rPr>
              <a:t> </a:t>
            </a:r>
            <a:r>
              <a:rPr lang="en-GB" altLang="ko-KR" sz="1800" dirty="0">
                <a:ea typeface="Gulim" panose="020B0600000101010101" pitchFamily="34" charset="-127"/>
              </a:rPr>
              <a:t>people registered on the SA WG2</a:t>
            </a:r>
            <a:r>
              <a:rPr lang="en-US" altLang="de-DE" sz="1800" dirty="0">
                <a:ea typeface="Gulim" panose="020B0600000101010101" pitchFamily="34" charset="-127"/>
              </a:rPr>
              <a:t> </a:t>
            </a:r>
            <a:r>
              <a:rPr lang="en-GB" altLang="ko-KR" sz="1800" dirty="0">
                <a:ea typeface="Gulim" panose="020B0600000101010101" pitchFamily="34" charset="-127"/>
              </a:rPr>
              <a:t>e-mail reflector</a:t>
            </a:r>
            <a:r>
              <a:rPr lang="en-US" altLang="de-DE" sz="1800" dirty="0">
                <a:ea typeface="Gulim" panose="020B0600000101010101" pitchFamily="34" charset="-127"/>
              </a:rPr>
              <a:t> on 02 September 2019</a:t>
            </a:r>
          </a:p>
        </p:txBody>
      </p:sp>
    </p:spTree>
    <p:extLst>
      <p:ext uri="{BB962C8B-B14F-4D97-AF65-F5344CB8AC3E}">
        <p14:creationId xmlns:p14="http://schemas.microsoft.com/office/powerpoint/2010/main" val="31042452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de-DE" altLang="de-DE" b="1" dirty="0"/>
              <a:t>1) General Aspects (4/7)</a:t>
            </a:r>
          </a:p>
        </p:txBody>
      </p:sp>
      <p:graphicFrame>
        <p:nvGraphicFramePr>
          <p:cNvPr id="6" name="Chart 5">
            <a:extLst>
              <a:ext uri="{FF2B5EF4-FFF2-40B4-BE49-F238E27FC236}">
                <a16:creationId xmlns:a16="http://schemas.microsoft.com/office/drawing/2014/main" id="{00000000-0008-0000-0000-000003000000}"/>
              </a:ext>
            </a:extLst>
          </p:cNvPr>
          <p:cNvGraphicFramePr>
            <a:graphicFrameLocks/>
          </p:cNvGraphicFramePr>
          <p:nvPr>
            <p:extLst>
              <p:ext uri="{D42A27DB-BD31-4B8C-83A1-F6EECF244321}">
                <p14:modId xmlns:p14="http://schemas.microsoft.com/office/powerpoint/2010/main" val="2246459653"/>
              </p:ext>
            </p:extLst>
          </p:nvPr>
        </p:nvGraphicFramePr>
        <p:xfrm>
          <a:off x="191193" y="1097279"/>
          <a:ext cx="8836429" cy="4904509"/>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de-DE" altLang="de-DE" b="1" dirty="0"/>
              <a:t>1) General Aspects (5/7)</a:t>
            </a:r>
            <a:br>
              <a:rPr lang="de-DE" altLang="de-DE" b="1" dirty="0"/>
            </a:br>
            <a:r>
              <a:rPr lang="de-DE" altLang="de-DE" sz="2800" b="1" dirty="0"/>
              <a:t>Resource usage</a:t>
            </a:r>
          </a:p>
        </p:txBody>
      </p:sp>
      <p:sp>
        <p:nvSpPr>
          <p:cNvPr id="1638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000">
              <a:latin typeface="Arial" panose="020B0604020202020204" pitchFamily="34" charset="0"/>
            </a:endParaRPr>
          </a:p>
        </p:txBody>
      </p:sp>
      <p:sp>
        <p:nvSpPr>
          <p:cNvPr id="16388" name="TextBox 1"/>
          <p:cNvSpPr txBox="1">
            <a:spLocks noChangeArrowheads="1"/>
          </p:cNvSpPr>
          <p:nvPr/>
        </p:nvSpPr>
        <p:spPr bwMode="auto">
          <a:xfrm>
            <a:off x="3902869" y="5852532"/>
            <a:ext cx="17113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800" b="1" dirty="0">
                <a:latin typeface="Arial" panose="020B0604020202020204" pitchFamily="34" charset="0"/>
              </a:rPr>
              <a:t>SA2 meetings</a:t>
            </a:r>
          </a:p>
        </p:txBody>
      </p:sp>
      <p:sp>
        <p:nvSpPr>
          <p:cNvPr id="16389" name="TextBox 15"/>
          <p:cNvSpPr txBox="1">
            <a:spLocks noChangeArrowheads="1"/>
          </p:cNvSpPr>
          <p:nvPr/>
        </p:nvSpPr>
        <p:spPr bwMode="auto">
          <a:xfrm rot="-5400000">
            <a:off x="-965200" y="3556001"/>
            <a:ext cx="24161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800" b="1">
                <a:latin typeface="Arial" panose="020B0604020202020204" pitchFamily="34" charset="0"/>
              </a:rPr>
              <a:t>Number of Sessions</a:t>
            </a:r>
          </a:p>
        </p:txBody>
      </p:sp>
      <p:graphicFrame>
        <p:nvGraphicFramePr>
          <p:cNvPr id="7" name="Chart 6">
            <a:extLst>
              <a:ext uri="{FF2B5EF4-FFF2-40B4-BE49-F238E27FC236}">
                <a16:creationId xmlns:a16="http://schemas.microsoft.com/office/drawing/2014/main" id="{68A5B159-0055-44CA-BBE4-DEAC7A5B4DF1}"/>
              </a:ext>
            </a:extLst>
          </p:cNvPr>
          <p:cNvGraphicFramePr>
            <a:graphicFrameLocks/>
          </p:cNvGraphicFramePr>
          <p:nvPr>
            <p:extLst>
              <p:ext uri="{D42A27DB-BD31-4B8C-83A1-F6EECF244321}">
                <p14:modId xmlns:p14="http://schemas.microsoft.com/office/powerpoint/2010/main" val="2436946408"/>
              </p:ext>
            </p:extLst>
          </p:nvPr>
        </p:nvGraphicFramePr>
        <p:xfrm>
          <a:off x="488950" y="1207812"/>
          <a:ext cx="8353836" cy="4829664"/>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488950" y="0"/>
            <a:ext cx="6827838" cy="1190171"/>
          </a:xfrm>
        </p:spPr>
        <p:txBody>
          <a:bodyPr/>
          <a:lstStyle/>
          <a:p>
            <a:r>
              <a:rPr lang="de-DE" altLang="de-DE" b="1" dirty="0"/>
              <a:t>1) General Aspects (6/7)</a:t>
            </a:r>
            <a:br>
              <a:rPr lang="de-DE" altLang="de-DE" b="1" dirty="0"/>
            </a:br>
            <a:r>
              <a:rPr lang="de-DE" altLang="de-DE" sz="2800" b="1" dirty="0"/>
              <a:t>Document Handling / Meeting</a:t>
            </a:r>
          </a:p>
        </p:txBody>
      </p:sp>
      <p:sp>
        <p:nvSpPr>
          <p:cNvPr id="17411" name="TextBox 12"/>
          <p:cNvSpPr txBox="1">
            <a:spLocks noChangeArrowheads="1"/>
          </p:cNvSpPr>
          <p:nvPr/>
        </p:nvSpPr>
        <p:spPr bwMode="auto">
          <a:xfrm rot="-5400000">
            <a:off x="-896714" y="3460981"/>
            <a:ext cx="20828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800" b="1" dirty="0">
                <a:latin typeface="Arial" panose="020B0604020202020204" pitchFamily="34" charset="0"/>
              </a:rPr>
              <a:t>Number of Tdocs</a:t>
            </a:r>
          </a:p>
        </p:txBody>
      </p:sp>
      <p:cxnSp>
        <p:nvCxnSpPr>
          <p:cNvPr id="19" name="Straight Connector 11">
            <a:extLst>
              <a:ext uri="{FF2B5EF4-FFF2-40B4-BE49-F238E27FC236}">
                <a16:creationId xmlns:a16="http://schemas.microsoft.com/office/drawing/2014/main" id="{D2441DAD-9144-47BC-9FF9-529FCD20D36B}"/>
              </a:ext>
            </a:extLst>
          </p:cNvPr>
          <p:cNvCxnSpPr>
            <a:cxnSpLocks noChangeShapeType="1"/>
          </p:cNvCxnSpPr>
          <p:nvPr/>
        </p:nvCxnSpPr>
        <p:spPr bwMode="auto">
          <a:xfrm flipV="1">
            <a:off x="4894344" y="6063624"/>
            <a:ext cx="1083176" cy="2059"/>
          </a:xfrm>
          <a:prstGeom prst="line">
            <a:avLst/>
          </a:prstGeom>
          <a:noFill/>
          <a:ln w="28575" algn="ctr">
            <a:solidFill>
              <a:srgbClr val="F6BF5C"/>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Straight Connector 16">
            <a:extLst>
              <a:ext uri="{FF2B5EF4-FFF2-40B4-BE49-F238E27FC236}">
                <a16:creationId xmlns:a16="http://schemas.microsoft.com/office/drawing/2014/main" id="{C653F023-1BF5-49D4-8BD9-3D56554C427A}"/>
              </a:ext>
            </a:extLst>
          </p:cNvPr>
          <p:cNvCxnSpPr>
            <a:cxnSpLocks noChangeShapeType="1"/>
          </p:cNvCxnSpPr>
          <p:nvPr/>
        </p:nvCxnSpPr>
        <p:spPr bwMode="auto">
          <a:xfrm flipV="1">
            <a:off x="2090884" y="6052612"/>
            <a:ext cx="1247704" cy="9488"/>
          </a:xfrm>
          <a:prstGeom prst="line">
            <a:avLst/>
          </a:prstGeom>
          <a:noFill/>
          <a:ln w="28575" algn="ctr">
            <a:solidFill>
              <a:srgbClr val="00B05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 name="TextBox 27">
            <a:extLst>
              <a:ext uri="{FF2B5EF4-FFF2-40B4-BE49-F238E27FC236}">
                <a16:creationId xmlns:a16="http://schemas.microsoft.com/office/drawing/2014/main" id="{E8212CDF-758A-4FBA-B7FE-43A815532038}"/>
              </a:ext>
            </a:extLst>
          </p:cNvPr>
          <p:cNvSpPr txBox="1">
            <a:spLocks noChangeArrowheads="1"/>
          </p:cNvSpPr>
          <p:nvPr/>
        </p:nvSpPr>
        <p:spPr bwMode="auto">
          <a:xfrm>
            <a:off x="2242028" y="6050301"/>
            <a:ext cx="8858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600" dirty="0">
                <a:solidFill>
                  <a:srgbClr val="00B050"/>
                </a:solidFill>
                <a:latin typeface="Arial Black" panose="020B0A04020102020204" pitchFamily="34" charset="0"/>
              </a:rPr>
              <a:t>Rel-12</a:t>
            </a:r>
          </a:p>
        </p:txBody>
      </p:sp>
      <p:cxnSp>
        <p:nvCxnSpPr>
          <p:cNvPr id="22" name="Straight Connector 31">
            <a:extLst>
              <a:ext uri="{FF2B5EF4-FFF2-40B4-BE49-F238E27FC236}">
                <a16:creationId xmlns:a16="http://schemas.microsoft.com/office/drawing/2014/main" id="{C6C1DE2B-A73E-4A0E-B5AD-656B28434A95}"/>
              </a:ext>
            </a:extLst>
          </p:cNvPr>
          <p:cNvCxnSpPr>
            <a:cxnSpLocks noChangeShapeType="1"/>
          </p:cNvCxnSpPr>
          <p:nvPr/>
        </p:nvCxnSpPr>
        <p:spPr bwMode="auto">
          <a:xfrm flipV="1">
            <a:off x="680123" y="6057689"/>
            <a:ext cx="1339871" cy="5935"/>
          </a:xfrm>
          <a:prstGeom prst="line">
            <a:avLst/>
          </a:prstGeom>
          <a:noFill/>
          <a:ln w="28575" algn="ctr">
            <a:solidFill>
              <a:srgbClr val="66330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 name="TextBox 33">
            <a:extLst>
              <a:ext uri="{FF2B5EF4-FFF2-40B4-BE49-F238E27FC236}">
                <a16:creationId xmlns:a16="http://schemas.microsoft.com/office/drawing/2014/main" id="{853F06DF-BD99-4132-9ECD-79B0BD051AE9}"/>
              </a:ext>
            </a:extLst>
          </p:cNvPr>
          <p:cNvSpPr txBox="1">
            <a:spLocks noChangeArrowheads="1"/>
          </p:cNvSpPr>
          <p:nvPr/>
        </p:nvSpPr>
        <p:spPr bwMode="auto">
          <a:xfrm>
            <a:off x="899874" y="6052612"/>
            <a:ext cx="8874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600" dirty="0">
                <a:solidFill>
                  <a:srgbClr val="663300"/>
                </a:solidFill>
                <a:latin typeface="Arial Black" panose="020B0A04020102020204" pitchFamily="34" charset="0"/>
              </a:rPr>
              <a:t>Rel-11</a:t>
            </a:r>
          </a:p>
        </p:txBody>
      </p:sp>
      <p:sp>
        <p:nvSpPr>
          <p:cNvPr id="26" name="TextBox 25">
            <a:extLst>
              <a:ext uri="{FF2B5EF4-FFF2-40B4-BE49-F238E27FC236}">
                <a16:creationId xmlns:a16="http://schemas.microsoft.com/office/drawing/2014/main" id="{A2B59DE2-659B-4A47-B087-0C3502A1741B}"/>
              </a:ext>
            </a:extLst>
          </p:cNvPr>
          <p:cNvSpPr txBox="1">
            <a:spLocks noChangeArrowheads="1"/>
          </p:cNvSpPr>
          <p:nvPr/>
        </p:nvSpPr>
        <p:spPr bwMode="auto">
          <a:xfrm>
            <a:off x="5005592" y="6049025"/>
            <a:ext cx="8874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600" dirty="0">
                <a:solidFill>
                  <a:srgbClr val="FFC000"/>
                </a:solidFill>
                <a:latin typeface="Arial Black" panose="020B0A04020102020204" pitchFamily="34" charset="0"/>
              </a:rPr>
              <a:t>Rel-14</a:t>
            </a:r>
          </a:p>
        </p:txBody>
      </p:sp>
      <p:sp>
        <p:nvSpPr>
          <p:cNvPr id="27" name="TextBox 27">
            <a:extLst>
              <a:ext uri="{FF2B5EF4-FFF2-40B4-BE49-F238E27FC236}">
                <a16:creationId xmlns:a16="http://schemas.microsoft.com/office/drawing/2014/main" id="{D8F77FB7-CC6E-4900-8FAA-22CCE3F2CD2E}"/>
              </a:ext>
            </a:extLst>
          </p:cNvPr>
          <p:cNvSpPr txBox="1">
            <a:spLocks noChangeArrowheads="1"/>
          </p:cNvSpPr>
          <p:nvPr/>
        </p:nvSpPr>
        <p:spPr bwMode="auto">
          <a:xfrm>
            <a:off x="3607457" y="6051385"/>
            <a:ext cx="8858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600" dirty="0">
                <a:solidFill>
                  <a:srgbClr val="FF0000"/>
                </a:solidFill>
                <a:latin typeface="Arial Black" panose="020B0A04020102020204" pitchFamily="34" charset="0"/>
              </a:rPr>
              <a:t>Rel-13</a:t>
            </a:r>
          </a:p>
        </p:txBody>
      </p:sp>
      <p:cxnSp>
        <p:nvCxnSpPr>
          <p:cNvPr id="28" name="Straight Connector 16">
            <a:extLst>
              <a:ext uri="{FF2B5EF4-FFF2-40B4-BE49-F238E27FC236}">
                <a16:creationId xmlns:a16="http://schemas.microsoft.com/office/drawing/2014/main" id="{68A311C3-94B5-4B11-9C04-3244B430855B}"/>
              </a:ext>
            </a:extLst>
          </p:cNvPr>
          <p:cNvCxnSpPr>
            <a:cxnSpLocks noChangeShapeType="1"/>
          </p:cNvCxnSpPr>
          <p:nvPr/>
        </p:nvCxnSpPr>
        <p:spPr bwMode="auto">
          <a:xfrm flipV="1">
            <a:off x="3420537" y="6049025"/>
            <a:ext cx="1390187" cy="1588"/>
          </a:xfrm>
          <a:prstGeom prst="line">
            <a:avLst/>
          </a:prstGeom>
          <a:noFill/>
          <a:ln w="28575" algn="ctr">
            <a:solidFill>
              <a:srgbClr val="FF000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 name="Straight Connector 11">
            <a:extLst>
              <a:ext uri="{FF2B5EF4-FFF2-40B4-BE49-F238E27FC236}">
                <a16:creationId xmlns:a16="http://schemas.microsoft.com/office/drawing/2014/main" id="{8C2ABA3F-70CA-44E0-9D90-3698EB235280}"/>
              </a:ext>
            </a:extLst>
          </p:cNvPr>
          <p:cNvCxnSpPr>
            <a:cxnSpLocks noChangeShapeType="1"/>
          </p:cNvCxnSpPr>
          <p:nvPr/>
        </p:nvCxnSpPr>
        <p:spPr bwMode="auto">
          <a:xfrm>
            <a:off x="6059978" y="6065683"/>
            <a:ext cx="1022466" cy="0"/>
          </a:xfrm>
          <a:prstGeom prst="line">
            <a:avLst/>
          </a:prstGeom>
          <a:noFill/>
          <a:ln w="28575" algn="ctr">
            <a:solidFill>
              <a:srgbClr val="00B0F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0" name="TextBox 25">
            <a:extLst>
              <a:ext uri="{FF2B5EF4-FFF2-40B4-BE49-F238E27FC236}">
                <a16:creationId xmlns:a16="http://schemas.microsoft.com/office/drawing/2014/main" id="{1F31BD35-F711-4288-B163-FF7909315502}"/>
              </a:ext>
            </a:extLst>
          </p:cNvPr>
          <p:cNvSpPr txBox="1">
            <a:spLocks noChangeArrowheads="1"/>
          </p:cNvSpPr>
          <p:nvPr/>
        </p:nvSpPr>
        <p:spPr bwMode="auto">
          <a:xfrm>
            <a:off x="6165703" y="6050301"/>
            <a:ext cx="887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600" dirty="0">
                <a:solidFill>
                  <a:srgbClr val="00B0F0"/>
                </a:solidFill>
                <a:latin typeface="Arial Black" panose="020B0A04020102020204" pitchFamily="34" charset="0"/>
              </a:rPr>
              <a:t>Rel-15</a:t>
            </a:r>
          </a:p>
        </p:txBody>
      </p:sp>
      <p:cxnSp>
        <p:nvCxnSpPr>
          <p:cNvPr id="31" name="Straight Connector 11">
            <a:extLst>
              <a:ext uri="{FF2B5EF4-FFF2-40B4-BE49-F238E27FC236}">
                <a16:creationId xmlns:a16="http://schemas.microsoft.com/office/drawing/2014/main" id="{0433B8B5-3252-40B3-81DE-9517631CD043}"/>
              </a:ext>
            </a:extLst>
          </p:cNvPr>
          <p:cNvCxnSpPr>
            <a:cxnSpLocks noChangeShapeType="1"/>
            <a:endCxn id="34" idx="0"/>
          </p:cNvCxnSpPr>
          <p:nvPr/>
        </p:nvCxnSpPr>
        <p:spPr bwMode="auto">
          <a:xfrm flipV="1">
            <a:off x="7158841" y="6063095"/>
            <a:ext cx="1603267" cy="5078"/>
          </a:xfrm>
          <a:prstGeom prst="line">
            <a:avLst/>
          </a:prstGeom>
          <a:noFill/>
          <a:ln w="28575" algn="ctr">
            <a:solidFill>
              <a:schemeClr val="accent4">
                <a:lumMod val="75000"/>
              </a:schemeClr>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2" name="TextBox 25">
            <a:extLst>
              <a:ext uri="{FF2B5EF4-FFF2-40B4-BE49-F238E27FC236}">
                <a16:creationId xmlns:a16="http://schemas.microsoft.com/office/drawing/2014/main" id="{B8ECEA28-984A-4419-A440-ACDD613AC847}"/>
              </a:ext>
            </a:extLst>
          </p:cNvPr>
          <p:cNvSpPr txBox="1">
            <a:spLocks noChangeArrowheads="1"/>
          </p:cNvSpPr>
          <p:nvPr/>
        </p:nvSpPr>
        <p:spPr bwMode="auto">
          <a:xfrm>
            <a:off x="7303766" y="6051472"/>
            <a:ext cx="8864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600" dirty="0">
                <a:solidFill>
                  <a:srgbClr val="7030A0"/>
                </a:solidFill>
                <a:latin typeface="Arial Black" panose="020B0A04020102020204" pitchFamily="34" charset="0"/>
              </a:rPr>
              <a:t>Rel-16</a:t>
            </a:r>
          </a:p>
        </p:txBody>
      </p:sp>
      <p:cxnSp>
        <p:nvCxnSpPr>
          <p:cNvPr id="33" name="Straight Connector 31">
            <a:extLst>
              <a:ext uri="{FF2B5EF4-FFF2-40B4-BE49-F238E27FC236}">
                <a16:creationId xmlns:a16="http://schemas.microsoft.com/office/drawing/2014/main" id="{EB222F31-AB81-4E06-9639-A0F2F1C0207E}"/>
              </a:ext>
            </a:extLst>
          </p:cNvPr>
          <p:cNvCxnSpPr>
            <a:cxnSpLocks noChangeShapeType="1"/>
          </p:cNvCxnSpPr>
          <p:nvPr/>
        </p:nvCxnSpPr>
        <p:spPr bwMode="auto">
          <a:xfrm>
            <a:off x="8846411" y="6058261"/>
            <a:ext cx="381789" cy="0"/>
          </a:xfrm>
          <a:prstGeom prst="line">
            <a:avLst/>
          </a:prstGeom>
          <a:noFill/>
          <a:ln w="28575" algn="ctr">
            <a:solidFill>
              <a:srgbClr val="663300"/>
            </a:solidFill>
            <a:round/>
            <a:headEnd type="oval" w="med" len="me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4" name="TextBox 33">
            <a:extLst>
              <a:ext uri="{FF2B5EF4-FFF2-40B4-BE49-F238E27FC236}">
                <a16:creationId xmlns:a16="http://schemas.microsoft.com/office/drawing/2014/main" id="{F5E72F7E-05C1-4715-B767-F1AA5DF1C7EC}"/>
              </a:ext>
            </a:extLst>
          </p:cNvPr>
          <p:cNvSpPr txBox="1">
            <a:spLocks noChangeArrowheads="1"/>
          </p:cNvSpPr>
          <p:nvPr/>
        </p:nvSpPr>
        <p:spPr bwMode="auto">
          <a:xfrm>
            <a:off x="8318401" y="6063095"/>
            <a:ext cx="8874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600" dirty="0">
                <a:solidFill>
                  <a:srgbClr val="663300"/>
                </a:solidFill>
                <a:latin typeface="Arial Black" panose="020B0A04020102020204" pitchFamily="34" charset="0"/>
              </a:rPr>
              <a:t>Rel-17</a:t>
            </a:r>
          </a:p>
        </p:txBody>
      </p:sp>
      <p:graphicFrame>
        <p:nvGraphicFramePr>
          <p:cNvPr id="24" name="Chart 23">
            <a:extLst>
              <a:ext uri="{FF2B5EF4-FFF2-40B4-BE49-F238E27FC236}">
                <a16:creationId xmlns:a16="http://schemas.microsoft.com/office/drawing/2014/main" id="{66C5960D-783D-49E4-9DE8-3F256BED0767}"/>
              </a:ext>
            </a:extLst>
          </p:cNvPr>
          <p:cNvGraphicFramePr>
            <a:graphicFrameLocks/>
          </p:cNvGraphicFramePr>
          <p:nvPr>
            <p:extLst>
              <p:ext uri="{D42A27DB-BD31-4B8C-83A1-F6EECF244321}">
                <p14:modId xmlns:p14="http://schemas.microsoft.com/office/powerpoint/2010/main" val="1395534460"/>
              </p:ext>
            </p:extLst>
          </p:nvPr>
        </p:nvGraphicFramePr>
        <p:xfrm>
          <a:off x="203200" y="1423374"/>
          <a:ext cx="8683268" cy="4479027"/>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5572</TotalTime>
  <Words>4897</Words>
  <Application>Microsoft Office PowerPoint</Application>
  <PresentationFormat>On-screen Show (4:3)</PresentationFormat>
  <Paragraphs>934</Paragraphs>
  <Slides>52</Slides>
  <Notes>5</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52</vt:i4>
      </vt:variant>
    </vt:vector>
  </HeadingPairs>
  <TitlesOfParts>
    <vt:vector size="63" baseType="lpstr">
      <vt:lpstr>Gulim</vt:lpstr>
      <vt:lpstr>맑은 고딕</vt:lpstr>
      <vt:lpstr>宋体</vt:lpstr>
      <vt:lpstr>宋体</vt:lpstr>
      <vt:lpstr>Arial</vt:lpstr>
      <vt:lpstr>Arial </vt:lpstr>
      <vt:lpstr>Arial Black</vt:lpstr>
      <vt:lpstr>Calibri</vt:lpstr>
      <vt:lpstr>Times New Roman</vt:lpstr>
      <vt:lpstr>Wingdings</vt:lpstr>
      <vt:lpstr>Office Theme</vt:lpstr>
      <vt:lpstr>PowerPoint Presentation</vt:lpstr>
      <vt:lpstr>Contents</vt:lpstr>
      <vt:lpstr>Contents</vt:lpstr>
      <vt:lpstr>1) General Aspects (1/7)</vt:lpstr>
      <vt:lpstr>1) General Aspects (2/7)</vt:lpstr>
      <vt:lpstr>1) General Aspects (3/7)</vt:lpstr>
      <vt:lpstr>1) General Aspects (4/7)</vt:lpstr>
      <vt:lpstr>1) General Aspects (5/7) Resource usage</vt:lpstr>
      <vt:lpstr>1) General Aspects (6/7) Document Handling / Meeting</vt:lpstr>
      <vt:lpstr>1) General Aspects (7/7) SA2 Agreed CRs by Release / Meeting</vt:lpstr>
      <vt:lpstr>Contents</vt:lpstr>
      <vt:lpstr>2.1) Rel-14 and before  Maintenance (1/1)</vt:lpstr>
      <vt:lpstr>Contents</vt:lpstr>
      <vt:lpstr>2.2) Rel-15 Work and Maintenance (1/2)</vt:lpstr>
      <vt:lpstr>2.2) Rel-15 Work and Maintenance (2/2)</vt:lpstr>
      <vt:lpstr>Contents</vt:lpstr>
      <vt:lpstr>2.3) Rel-16 Work and Maintenance (1/19)</vt:lpstr>
      <vt:lpstr>2.3) Rel-16 Work and Maintenance (2/19)</vt:lpstr>
      <vt:lpstr>2.3) Rel-16 Work and Maintenance (3/19)</vt:lpstr>
      <vt:lpstr>2.3) Rel-16 Work and Maintenance (4/19)</vt:lpstr>
      <vt:lpstr>2.3) Rel-16 Work and Maintenance (5/19)</vt:lpstr>
      <vt:lpstr>2.3) Rel-16 Work and Maintenance (6/19)</vt:lpstr>
      <vt:lpstr>2.3) Rel-16 Work and Maintenance (7/19)</vt:lpstr>
      <vt:lpstr>2.3) Rel-16 Work and Maintenance (8/19)</vt:lpstr>
      <vt:lpstr>2.3) Rel-16 Work and Maintenance (9/19)</vt:lpstr>
      <vt:lpstr>2.3) Rel-16 Work and Maintenance (10/19)</vt:lpstr>
      <vt:lpstr>2.3) Rel-16 Work and Maintenance (11/19)</vt:lpstr>
      <vt:lpstr>2.3) Rel-16 Work and Maintenance (12/19)</vt:lpstr>
      <vt:lpstr>2.3) Rel-16 Work and Maintenance (13/19)</vt:lpstr>
      <vt:lpstr>2.3) Rel-16 Work and Maintenance (14/19)</vt:lpstr>
      <vt:lpstr>2.3) Rel-16 Work and Maintenance (15/19)</vt:lpstr>
      <vt:lpstr>2.3) Rel-16 Work and Maintenance (16/19)</vt:lpstr>
      <vt:lpstr>2.3) Rel-16 Work and Maintenance (17/19)</vt:lpstr>
      <vt:lpstr>2.3) Rel-16 Work and Maintenance (18/19)</vt:lpstr>
      <vt:lpstr>2.3) Rel-16 Work and Maintenance (19/19)</vt:lpstr>
      <vt:lpstr>Contents</vt:lpstr>
      <vt:lpstr>2.4) Rel-17 Work (1/3)</vt:lpstr>
      <vt:lpstr>2.4) Rel-17 Work (2/3)</vt:lpstr>
      <vt:lpstr>2.4) Rel-17 Work (3/3)</vt:lpstr>
      <vt:lpstr>Contents</vt:lpstr>
      <vt:lpstr>2.5) IETF and External SDO Normative Reference Update (1/1)</vt:lpstr>
      <vt:lpstr>Contents</vt:lpstr>
      <vt:lpstr>3) SA2 Work Planning (1/2)</vt:lpstr>
      <vt:lpstr>3) SA2 Work Planning (2/3)</vt:lpstr>
      <vt:lpstr>3) SA2 Work Planning (3/3)</vt:lpstr>
      <vt:lpstr>Contents</vt:lpstr>
      <vt:lpstr>4) Documents for Information and Approval (1/3)</vt:lpstr>
      <vt:lpstr>4) Documents for Information and Approval (2/3)</vt:lpstr>
      <vt:lpstr>4) Documents for Information and Approval (3/3)</vt:lpstr>
      <vt:lpstr>Contents</vt:lpstr>
      <vt:lpstr>5) Collected Items requiring action  from SA</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Puneet Jain</cp:lastModifiedBy>
  <cp:revision>1186</cp:revision>
  <dcterms:created xsi:type="dcterms:W3CDTF">2008-08-30T09:32:10Z</dcterms:created>
  <dcterms:modified xsi:type="dcterms:W3CDTF">2019-09-09T04:18:04Z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ies>
</file>